
<file path=[Content_Types].xml><?xml version="1.0" encoding="utf-8"?>
<Types xmlns="http://schemas.openxmlformats.org/package/2006/content-types">
  <Default Extension="png" ContentType="image/png"/>
  <Default Extension="bin" ContentType="application/vnd.openxmlformats-officedocument.oleObject"/>
  <Default Extension="m4a" ContentType="audio/mp4"/>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xml" ContentType="application/vnd.openxmlformats-officedocument.presentationml.tags+xml"/>
  <Override PartName="/ppt/notesSlides/notesSlide19.xml" ContentType="application/vnd.openxmlformats-officedocument.presentationml.notesSlide+xml"/>
  <Override PartName="/ppt/tags/tag2.xml" ContentType="application/vnd.openxmlformats-officedocument.presentationml.tags+xml"/>
  <Override PartName="/ppt/notesSlides/notesSlide20.xml" ContentType="application/vnd.openxmlformats-officedocument.presentationml.notesSlide+xml"/>
  <Override PartName="/ppt/tags/tag3.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25"/>
  </p:notesMasterIdLst>
  <p:handoutMasterIdLst>
    <p:handoutMasterId r:id="rId26"/>
  </p:handoutMasterIdLst>
  <p:sldIdLst>
    <p:sldId id="261" r:id="rId2"/>
    <p:sldId id="321" r:id="rId3"/>
    <p:sldId id="323" r:id="rId4"/>
    <p:sldId id="325" r:id="rId5"/>
    <p:sldId id="326" r:id="rId6"/>
    <p:sldId id="263" r:id="rId7"/>
    <p:sldId id="327" r:id="rId8"/>
    <p:sldId id="329" r:id="rId9"/>
    <p:sldId id="330" r:id="rId10"/>
    <p:sldId id="328" r:id="rId11"/>
    <p:sldId id="293" r:id="rId12"/>
    <p:sldId id="294" r:id="rId13"/>
    <p:sldId id="296" r:id="rId14"/>
    <p:sldId id="284" r:id="rId15"/>
    <p:sldId id="292" r:id="rId16"/>
    <p:sldId id="279" r:id="rId17"/>
    <p:sldId id="298" r:id="rId18"/>
    <p:sldId id="290" r:id="rId19"/>
    <p:sldId id="282" r:id="rId20"/>
    <p:sldId id="291" r:id="rId21"/>
    <p:sldId id="297" r:id="rId22"/>
    <p:sldId id="332" r:id="rId23"/>
    <p:sldId id="331" r:id="rId24"/>
  </p:sldIdLst>
  <p:sldSz cx="9144000" cy="6858000" type="screen4x3"/>
  <p:notesSz cx="7315200" cy="9601200"/>
  <p:defaultTextStyle>
    <a:defPPr>
      <a:defRPr lang="en-US"/>
    </a:defPPr>
    <a:lvl1pPr algn="l" rtl="0" eaLnBrk="0" fontAlgn="base" hangingPunct="0">
      <a:spcBef>
        <a:spcPct val="0"/>
      </a:spcBef>
      <a:spcAft>
        <a:spcPct val="0"/>
      </a:spcAft>
      <a:defRPr kumimoji="1" sz="2400" kern="1200">
        <a:solidFill>
          <a:schemeClr val="tx1"/>
        </a:solidFill>
        <a:latin typeface="Times New Roman" panose="02020603050405020304" pitchFamily="18" charset="0"/>
        <a:ea typeface="MS PGothic" panose="020B0600070205080204" pitchFamily="34" charset="-128"/>
        <a:cs typeface="+mn-cs"/>
      </a:defRPr>
    </a:lvl1pPr>
    <a:lvl2pPr marL="457200" algn="l" rtl="0" eaLnBrk="0" fontAlgn="base" hangingPunct="0">
      <a:spcBef>
        <a:spcPct val="0"/>
      </a:spcBef>
      <a:spcAft>
        <a:spcPct val="0"/>
      </a:spcAft>
      <a:defRPr kumimoji="1" sz="2400" kern="1200">
        <a:solidFill>
          <a:schemeClr val="tx1"/>
        </a:solidFill>
        <a:latin typeface="Times New Roman" panose="02020603050405020304" pitchFamily="18" charset="0"/>
        <a:ea typeface="MS PGothic" panose="020B0600070205080204" pitchFamily="34" charset="-128"/>
        <a:cs typeface="+mn-cs"/>
      </a:defRPr>
    </a:lvl2pPr>
    <a:lvl3pPr marL="914400" algn="l" rtl="0" eaLnBrk="0" fontAlgn="base" hangingPunct="0">
      <a:spcBef>
        <a:spcPct val="0"/>
      </a:spcBef>
      <a:spcAft>
        <a:spcPct val="0"/>
      </a:spcAft>
      <a:defRPr kumimoji="1" sz="2400" kern="1200">
        <a:solidFill>
          <a:schemeClr val="tx1"/>
        </a:solidFill>
        <a:latin typeface="Times New Roman" panose="02020603050405020304" pitchFamily="18" charset="0"/>
        <a:ea typeface="MS PGothic" panose="020B0600070205080204" pitchFamily="34" charset="-128"/>
        <a:cs typeface="+mn-cs"/>
      </a:defRPr>
    </a:lvl3pPr>
    <a:lvl4pPr marL="1371600" algn="l" rtl="0" eaLnBrk="0" fontAlgn="base" hangingPunct="0">
      <a:spcBef>
        <a:spcPct val="0"/>
      </a:spcBef>
      <a:spcAft>
        <a:spcPct val="0"/>
      </a:spcAft>
      <a:defRPr kumimoji="1" sz="2400" kern="1200">
        <a:solidFill>
          <a:schemeClr val="tx1"/>
        </a:solidFill>
        <a:latin typeface="Times New Roman" panose="02020603050405020304" pitchFamily="18" charset="0"/>
        <a:ea typeface="MS PGothic" panose="020B0600070205080204" pitchFamily="34" charset="-128"/>
        <a:cs typeface="+mn-cs"/>
      </a:defRPr>
    </a:lvl4pPr>
    <a:lvl5pPr marL="1828800" algn="l" rtl="0" eaLnBrk="0" fontAlgn="base" hangingPunct="0">
      <a:spcBef>
        <a:spcPct val="0"/>
      </a:spcBef>
      <a:spcAft>
        <a:spcPct val="0"/>
      </a:spcAft>
      <a:defRPr kumimoji="1" sz="2400" kern="1200">
        <a:solidFill>
          <a:schemeClr val="tx1"/>
        </a:solidFill>
        <a:latin typeface="Times New Roman" panose="02020603050405020304" pitchFamily="18" charset="0"/>
        <a:ea typeface="MS PGothic" panose="020B0600070205080204" pitchFamily="34" charset="-128"/>
        <a:cs typeface="+mn-cs"/>
      </a:defRPr>
    </a:lvl5pPr>
    <a:lvl6pPr marL="2286000" algn="l" defTabSz="914400" rtl="0" eaLnBrk="1" latinLnBrk="0" hangingPunct="1">
      <a:defRPr kumimoji="1" sz="2400" kern="1200">
        <a:solidFill>
          <a:schemeClr val="tx1"/>
        </a:solidFill>
        <a:latin typeface="Times New Roman" panose="02020603050405020304" pitchFamily="18" charset="0"/>
        <a:ea typeface="MS PGothic" panose="020B0600070205080204" pitchFamily="34" charset="-128"/>
        <a:cs typeface="+mn-cs"/>
      </a:defRPr>
    </a:lvl6pPr>
    <a:lvl7pPr marL="2743200" algn="l" defTabSz="914400" rtl="0" eaLnBrk="1" latinLnBrk="0" hangingPunct="1">
      <a:defRPr kumimoji="1" sz="2400" kern="1200">
        <a:solidFill>
          <a:schemeClr val="tx1"/>
        </a:solidFill>
        <a:latin typeface="Times New Roman" panose="02020603050405020304" pitchFamily="18" charset="0"/>
        <a:ea typeface="MS PGothic" panose="020B0600070205080204" pitchFamily="34" charset="-128"/>
        <a:cs typeface="+mn-cs"/>
      </a:defRPr>
    </a:lvl7pPr>
    <a:lvl8pPr marL="3200400" algn="l" defTabSz="914400" rtl="0" eaLnBrk="1" latinLnBrk="0" hangingPunct="1">
      <a:defRPr kumimoji="1" sz="2400" kern="1200">
        <a:solidFill>
          <a:schemeClr val="tx1"/>
        </a:solidFill>
        <a:latin typeface="Times New Roman" panose="02020603050405020304" pitchFamily="18" charset="0"/>
        <a:ea typeface="MS PGothic" panose="020B0600070205080204" pitchFamily="34" charset="-128"/>
        <a:cs typeface="+mn-cs"/>
      </a:defRPr>
    </a:lvl8pPr>
    <a:lvl9pPr marL="3657600" algn="l" defTabSz="914400" rtl="0" eaLnBrk="1" latinLnBrk="0" hangingPunct="1">
      <a:defRPr kumimoji="1" sz="2400" kern="1200">
        <a:solidFill>
          <a:schemeClr val="tx1"/>
        </a:solidFill>
        <a:latin typeface="Times New Roman" panose="02020603050405020304" pitchFamily="18"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clrMode="gray" frameSlides="1"/>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B2C03"/>
    <a:srgbClr val="00FFFF"/>
    <a:srgbClr val="6600FF"/>
    <a:srgbClr val="004C00"/>
    <a:srgbClr val="005000"/>
    <a:srgbClr val="660066"/>
    <a:srgbClr val="800080"/>
    <a:srgbClr val="00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95" d="100"/>
          <a:sy n="95" d="100"/>
        </p:scale>
        <p:origin x="117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79" d="100"/>
          <a:sy n="79" d="100"/>
        </p:scale>
        <p:origin x="-1350" y="-9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hdr" sz="quarter"/>
          </p:nvPr>
        </p:nvSpPr>
        <p:spPr bwMode="auto">
          <a:xfrm>
            <a:off x="0" y="0"/>
            <a:ext cx="3170238"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vert="horz" wrap="square" lIns="97393" tIns="48697" rIns="97393" bIns="48697" numCol="1" anchor="t" anchorCtr="0" compatLnSpc="1">
            <a:prstTxWarp prst="textNoShape">
              <a:avLst/>
            </a:prstTxWarp>
          </a:bodyPr>
          <a:lstStyle>
            <a:lvl1pPr algn="l" defTabSz="976313">
              <a:defRPr kumimoji="0" sz="1300">
                <a:ea typeface="MS PGothic" panose="020B0600070205080204" pitchFamily="34" charset="-128"/>
              </a:defRPr>
            </a:lvl1pPr>
          </a:lstStyle>
          <a:p>
            <a:pPr>
              <a:defRPr/>
            </a:pPr>
            <a:r>
              <a:rPr lang="en-US" altLang="en-US"/>
              <a:t>Name:</a:t>
            </a:r>
          </a:p>
        </p:txBody>
      </p:sp>
      <p:sp>
        <p:nvSpPr>
          <p:cNvPr id="15363" name="Rectangle 3"/>
          <p:cNvSpPr>
            <a:spLocks noGrp="1" noChangeArrowheads="1"/>
          </p:cNvSpPr>
          <p:nvPr>
            <p:ph type="dt" sz="quarter" idx="1"/>
          </p:nvPr>
        </p:nvSpPr>
        <p:spPr bwMode="auto">
          <a:xfrm>
            <a:off x="4144963" y="0"/>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vert="horz" wrap="square" lIns="97393" tIns="48697" rIns="97393" bIns="48697" numCol="1" anchor="t" anchorCtr="0" compatLnSpc="1">
            <a:prstTxWarp prst="textNoShape">
              <a:avLst/>
            </a:prstTxWarp>
          </a:bodyPr>
          <a:lstStyle>
            <a:lvl1pPr algn="r" defTabSz="976313">
              <a:defRPr kumimoji="0" sz="1300">
                <a:ea typeface="MS PGothic" panose="020B0600070205080204" pitchFamily="34" charset="-128"/>
              </a:defRPr>
            </a:lvl1pPr>
          </a:lstStyle>
          <a:p>
            <a:pPr>
              <a:defRPr/>
            </a:pPr>
            <a:endParaRPr lang="en-US" altLang="en-US"/>
          </a:p>
        </p:txBody>
      </p:sp>
      <p:sp>
        <p:nvSpPr>
          <p:cNvPr id="15364" name="Rectangle 4"/>
          <p:cNvSpPr>
            <a:spLocks noGrp="1" noChangeArrowheads="1"/>
          </p:cNvSpPr>
          <p:nvPr>
            <p:ph type="ftr" sz="quarter" idx="2"/>
          </p:nvPr>
        </p:nvSpPr>
        <p:spPr bwMode="auto">
          <a:xfrm>
            <a:off x="0" y="9121775"/>
            <a:ext cx="3170238"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vert="horz" wrap="square" lIns="97393" tIns="48697" rIns="97393" bIns="48697" numCol="1" anchor="b" anchorCtr="0" compatLnSpc="1">
            <a:prstTxWarp prst="textNoShape">
              <a:avLst/>
            </a:prstTxWarp>
          </a:bodyPr>
          <a:lstStyle>
            <a:lvl1pPr algn="l" defTabSz="976313">
              <a:defRPr kumimoji="0" sz="1300">
                <a:ea typeface="MS PGothic" panose="020B0600070205080204" pitchFamily="34" charset="-128"/>
              </a:defRPr>
            </a:lvl1pPr>
          </a:lstStyle>
          <a:p>
            <a:pPr>
              <a:defRPr/>
            </a:pPr>
            <a:r>
              <a:rPr lang="en-US" altLang="en-US"/>
              <a:t>COMP550:  Algorithms &amp; Analysis</a:t>
            </a:r>
          </a:p>
        </p:txBody>
      </p:sp>
      <p:sp>
        <p:nvSpPr>
          <p:cNvPr id="15365" name="Rectangle 5"/>
          <p:cNvSpPr>
            <a:spLocks noGrp="1" noChangeArrowheads="1"/>
          </p:cNvSpPr>
          <p:nvPr>
            <p:ph type="sldNum" sz="quarter" idx="3"/>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vert="horz" wrap="square" lIns="97393" tIns="48697" rIns="97393" bIns="48697" numCol="1" anchor="b" anchorCtr="0" compatLnSpc="1">
            <a:prstTxWarp prst="textNoShape">
              <a:avLst/>
            </a:prstTxWarp>
          </a:bodyPr>
          <a:lstStyle>
            <a:lvl1pPr algn="r" defTabSz="976313">
              <a:defRPr kumimoji="0" sz="1300">
                <a:ea typeface="MS PGothic" panose="020B0600070205080204" pitchFamily="34" charset="-128"/>
              </a:defRPr>
            </a:lvl1pPr>
          </a:lstStyle>
          <a:p>
            <a:pPr>
              <a:defRPr/>
            </a:pPr>
            <a:fld id="{0DD23DC6-0F6A-4D78-9C3F-1C6911FC1EFB}" type="slidenum">
              <a:rPr lang="en-US" altLang="en-US"/>
              <a:pPr>
                <a:defRPr/>
              </a:pPr>
              <a:t>‹#›</a:t>
            </a:fld>
            <a:endParaRPr lang="en-US" altLang="en-US"/>
          </a:p>
        </p:txBody>
      </p:sp>
    </p:spTree>
    <p:extLst>
      <p:ext uri="{BB962C8B-B14F-4D97-AF65-F5344CB8AC3E}">
        <p14:creationId xmlns:p14="http://schemas.microsoft.com/office/powerpoint/2010/main" val="1745784514"/>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4.jpeg>
</file>

<file path=ppt/media/image5.jpeg>
</file>

<file path=ppt/media/image6.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3170238"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vert="horz" wrap="square" lIns="97393" tIns="48697" rIns="97393" bIns="48697" numCol="1" anchor="t" anchorCtr="0" compatLnSpc="1">
            <a:prstTxWarp prst="textNoShape">
              <a:avLst/>
            </a:prstTxWarp>
          </a:bodyPr>
          <a:lstStyle>
            <a:lvl1pPr algn="l" defTabSz="976313">
              <a:defRPr kumimoji="0" sz="1300">
                <a:ea typeface="MS PGothic" panose="020B0600070205080204" pitchFamily="34" charset="-128"/>
              </a:defRPr>
            </a:lvl1pPr>
          </a:lstStyle>
          <a:p>
            <a:pPr>
              <a:defRPr/>
            </a:pPr>
            <a:endParaRPr lang="en-US" altLang="en-US"/>
          </a:p>
        </p:txBody>
      </p:sp>
      <p:sp>
        <p:nvSpPr>
          <p:cNvPr id="3075" name="Rectangle 3"/>
          <p:cNvSpPr>
            <a:spLocks noGrp="1" noRot="1" noChangeAspect="1" noChangeArrowheads="1"/>
          </p:cNvSpPr>
          <p:nvPr>
            <p:ph type="sldImg" idx="2"/>
          </p:nvPr>
        </p:nvSpPr>
        <p:spPr bwMode="auto">
          <a:xfrm>
            <a:off x="1257300" y="720725"/>
            <a:ext cx="48006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52" name="Rectangle 4"/>
          <p:cNvSpPr>
            <a:spLocks noGrp="1" noChangeArrowheads="1"/>
          </p:cNvSpPr>
          <p:nvPr>
            <p:ph type="body" sz="quarter" idx="3"/>
          </p:nvPr>
        </p:nvSpPr>
        <p:spPr bwMode="auto">
          <a:xfrm>
            <a:off x="974725" y="4560888"/>
            <a:ext cx="5365750" cy="4319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vert="horz" wrap="square" lIns="97393" tIns="48697" rIns="97393" bIns="4869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2053" name="Rectangle 5"/>
          <p:cNvSpPr>
            <a:spLocks noGrp="1" noChangeArrowheads="1"/>
          </p:cNvSpPr>
          <p:nvPr>
            <p:ph type="dt" idx="1"/>
          </p:nvPr>
        </p:nvSpPr>
        <p:spPr bwMode="auto">
          <a:xfrm>
            <a:off x="4144963" y="0"/>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vert="horz" wrap="square" lIns="97393" tIns="48697" rIns="97393" bIns="48697" numCol="1" anchor="t" anchorCtr="0" compatLnSpc="1">
            <a:prstTxWarp prst="textNoShape">
              <a:avLst/>
            </a:prstTxWarp>
          </a:bodyPr>
          <a:lstStyle>
            <a:lvl1pPr algn="r" defTabSz="976313">
              <a:defRPr kumimoji="0" sz="1300">
                <a:ea typeface="MS PGothic" panose="020B0600070205080204" pitchFamily="34" charset="-128"/>
              </a:defRPr>
            </a:lvl1pPr>
          </a:lstStyle>
          <a:p>
            <a:pPr>
              <a:defRPr/>
            </a:pPr>
            <a:endParaRPr lang="en-US" altLang="en-US"/>
          </a:p>
        </p:txBody>
      </p:sp>
      <p:sp>
        <p:nvSpPr>
          <p:cNvPr id="2054" name="Rectangle 6"/>
          <p:cNvSpPr>
            <a:spLocks noGrp="1" noChangeArrowheads="1"/>
          </p:cNvSpPr>
          <p:nvPr>
            <p:ph type="ftr" sz="quarter" idx="4"/>
          </p:nvPr>
        </p:nvSpPr>
        <p:spPr bwMode="auto">
          <a:xfrm>
            <a:off x="0" y="9121775"/>
            <a:ext cx="3170238"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vert="horz" wrap="square" lIns="97393" tIns="48697" rIns="97393" bIns="48697" numCol="1" anchor="b" anchorCtr="0" compatLnSpc="1">
            <a:prstTxWarp prst="textNoShape">
              <a:avLst/>
            </a:prstTxWarp>
          </a:bodyPr>
          <a:lstStyle>
            <a:lvl1pPr algn="l" defTabSz="976313">
              <a:defRPr kumimoji="0" sz="1300">
                <a:ea typeface="MS PGothic" panose="020B0600070205080204" pitchFamily="34" charset="-128"/>
              </a:defRPr>
            </a:lvl1pPr>
          </a:lstStyle>
          <a:p>
            <a:pPr>
              <a:defRPr/>
            </a:pPr>
            <a:endParaRPr lang="en-US" altLang="en-US"/>
          </a:p>
        </p:txBody>
      </p:sp>
      <p:sp>
        <p:nvSpPr>
          <p:cNvPr id="2055" name="Rectangle 7"/>
          <p:cNvSpPr>
            <a:spLocks noGrp="1" noChangeArrowheads="1"/>
          </p:cNvSpPr>
          <p:nvPr>
            <p:ph type="sldNum" sz="quarter" idx="5"/>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vert="horz" wrap="square" lIns="97393" tIns="48697" rIns="97393" bIns="48697" numCol="1" anchor="b" anchorCtr="0" compatLnSpc="1">
            <a:prstTxWarp prst="textNoShape">
              <a:avLst/>
            </a:prstTxWarp>
          </a:bodyPr>
          <a:lstStyle>
            <a:lvl1pPr algn="r" defTabSz="976313">
              <a:defRPr kumimoji="0" sz="1300">
                <a:ea typeface="MS PGothic" panose="020B0600070205080204" pitchFamily="34" charset="-128"/>
              </a:defRPr>
            </a:lvl1pPr>
          </a:lstStyle>
          <a:p>
            <a:pPr>
              <a:defRPr/>
            </a:pPr>
            <a:fld id="{DC05ECBB-332C-48FA-9985-2BA9877F2604}" type="slidenum">
              <a:rPr lang="en-US" altLang="en-US"/>
              <a:pPr>
                <a:defRPr/>
              </a:pPr>
              <a:t>‹#›</a:t>
            </a:fld>
            <a:endParaRPr lang="en-US" altLang="en-US"/>
          </a:p>
        </p:txBody>
      </p:sp>
    </p:spTree>
    <p:extLst>
      <p:ext uri="{BB962C8B-B14F-4D97-AF65-F5344CB8AC3E}">
        <p14:creationId xmlns:p14="http://schemas.microsoft.com/office/powerpoint/2010/main" val="192918938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charset="0"/>
        <a:ea typeface="MS PGothic" panose="020B0600070205080204" pitchFamily="34" charset="-128"/>
        <a:cs typeface="ＭＳ Ｐゴシック" charset="0"/>
      </a:defRPr>
    </a:lvl1pPr>
    <a:lvl2pPr marL="457200" algn="l" rtl="0" eaLnBrk="0" fontAlgn="base" hangingPunct="0">
      <a:spcBef>
        <a:spcPct val="30000"/>
      </a:spcBef>
      <a:spcAft>
        <a:spcPct val="0"/>
      </a:spcAft>
      <a:defRPr kumimoji="1" sz="1200" kern="1200">
        <a:solidFill>
          <a:schemeClr val="tx1"/>
        </a:solidFill>
        <a:latin typeface="Times New Roman" charset="0"/>
        <a:ea typeface="MS PGothic" panose="020B0600070205080204" pitchFamily="34" charset="-128"/>
        <a:cs typeface="+mn-cs"/>
      </a:defRPr>
    </a:lvl2pPr>
    <a:lvl3pPr marL="914400" algn="l" rtl="0" eaLnBrk="0" fontAlgn="base" hangingPunct="0">
      <a:spcBef>
        <a:spcPct val="30000"/>
      </a:spcBef>
      <a:spcAft>
        <a:spcPct val="0"/>
      </a:spcAft>
      <a:defRPr kumimoji="1" sz="1200" kern="1200">
        <a:solidFill>
          <a:schemeClr val="tx1"/>
        </a:solidFill>
        <a:latin typeface="Times New Roman" charset="0"/>
        <a:ea typeface="MS PGothic" panose="020B0600070205080204" pitchFamily="34" charset="-128"/>
        <a:cs typeface="+mn-cs"/>
      </a:defRPr>
    </a:lvl3pPr>
    <a:lvl4pPr marL="1371600" algn="l" rtl="0" eaLnBrk="0" fontAlgn="base" hangingPunct="0">
      <a:spcBef>
        <a:spcPct val="30000"/>
      </a:spcBef>
      <a:spcAft>
        <a:spcPct val="0"/>
      </a:spcAft>
      <a:defRPr kumimoji="1" sz="1200" kern="1200">
        <a:solidFill>
          <a:schemeClr val="tx1"/>
        </a:solidFill>
        <a:latin typeface="Times New Roman" charset="0"/>
        <a:ea typeface="MS PGothic" panose="020B0600070205080204" pitchFamily="34" charset="-128"/>
        <a:cs typeface="+mn-cs"/>
      </a:defRPr>
    </a:lvl4pPr>
    <a:lvl5pPr marL="1828800" algn="l" rtl="0" eaLnBrk="0" fontAlgn="base" hangingPunct="0">
      <a:spcBef>
        <a:spcPct val="30000"/>
      </a:spcBef>
      <a:spcAft>
        <a:spcPct val="0"/>
      </a:spcAft>
      <a:defRPr kumimoji="1" sz="1200" kern="1200">
        <a:solidFill>
          <a:schemeClr val="tx1"/>
        </a:solidFill>
        <a:latin typeface="Times New Roman" charset="0"/>
        <a:ea typeface="MS PGothic" panose="020B0600070205080204"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F1B03E2E-C4DD-43D5-9FCD-6118585C7011}" type="slidenum">
              <a:rPr kumimoji="0" lang="en-US" altLang="en-US" sz="1300" smtClean="0"/>
              <a:pPr/>
              <a:t>1</a:t>
            </a:fld>
            <a:endParaRPr kumimoji="0" lang="en-US" altLang="en-US" sz="1300" smtClean="0"/>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201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lIns="97393" tIns="48697" rIns="97393" bIns="48697" anchor="b"/>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pPr algn="r"/>
            <a:fld id="{58D50F65-59D7-4664-B314-6079DB7C2A7C}" type="slidenum">
              <a:rPr kumimoji="0" lang="en-US" altLang="en-US" sz="1300"/>
              <a:pPr algn="r"/>
              <a:t>10</a:t>
            </a:fld>
            <a:endParaRPr kumimoji="0" lang="en-US" altLang="en-US" sz="1300"/>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7014792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E5500247-9DBE-4C7B-BF42-4213D2848D79}" type="slidenum">
              <a:rPr kumimoji="0" lang="en-US" altLang="en-US" sz="1300" smtClean="0"/>
              <a:pPr/>
              <a:t>11</a:t>
            </a:fld>
            <a:endParaRPr kumimoji="0" lang="en-US" altLang="en-US" sz="1300" smtClean="0"/>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4133512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BFADB845-7660-40EC-AF18-E35B9E143133}" type="slidenum">
              <a:rPr kumimoji="0" lang="en-US" altLang="en-US" sz="1300" smtClean="0"/>
              <a:pPr/>
              <a:t>12</a:t>
            </a:fld>
            <a:endParaRPr kumimoji="0" lang="en-US" altLang="en-US" sz="1300" smtClean="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4202934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A8D012B4-5520-45CD-95EB-C08BB0A61A35}" type="slidenum">
              <a:rPr kumimoji="0" lang="en-US" altLang="en-US" sz="1300" smtClean="0"/>
              <a:pPr/>
              <a:t>13</a:t>
            </a:fld>
            <a:endParaRPr kumimoji="0" lang="en-US" altLang="en-US" sz="1300" smtClean="0"/>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23198815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85DC77F2-4372-4E33-8FC1-651595206A46}" type="slidenum">
              <a:rPr kumimoji="0" lang="en-US" altLang="en-US" sz="1300" smtClean="0"/>
              <a:pPr/>
              <a:t>14</a:t>
            </a:fld>
            <a:endParaRPr kumimoji="0" lang="en-US" altLang="en-US" sz="1300" smtClean="0"/>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2267219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lIns="97393" tIns="48697" rIns="97393" bIns="48697" anchor="b"/>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pPr algn="r"/>
            <a:fld id="{7F5A4086-4C16-40D8-9E2A-D188C58555EC}" type="slidenum">
              <a:rPr kumimoji="0" lang="en-US" altLang="en-US" sz="1300"/>
              <a:pPr algn="r"/>
              <a:t>15</a:t>
            </a:fld>
            <a:endParaRPr kumimoji="0" lang="en-US" altLang="en-US" sz="1300"/>
          </a:p>
        </p:txBody>
      </p:sp>
      <p:sp>
        <p:nvSpPr>
          <p:cNvPr id="52227" name="Rectangle 2"/>
          <p:cNvSpPr>
            <a:spLocks noGrp="1" noRot="1" noChangeAspect="1" noChangeArrowheads="1" noTextEdit="1"/>
          </p:cNvSpPr>
          <p:nvPr>
            <p:ph type="sldImg"/>
          </p:nvPr>
        </p:nvSpPr>
        <p:spPr>
          <a:ln/>
        </p:spPr>
      </p:sp>
      <p:sp>
        <p:nvSpPr>
          <p:cNvPr id="52228"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0186212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06130522-D93A-49AE-86B3-AFD79FC577EF}" type="slidenum">
              <a:rPr kumimoji="0" lang="en-US" altLang="en-US" sz="1300" smtClean="0"/>
              <a:pPr/>
              <a:t>16</a:t>
            </a:fld>
            <a:endParaRPr kumimoji="0" lang="en-US" altLang="en-US" sz="1300" smtClean="0"/>
          </a:p>
        </p:txBody>
      </p:sp>
      <p:sp>
        <p:nvSpPr>
          <p:cNvPr id="54275" name="Rectangle 2"/>
          <p:cNvSpPr>
            <a:spLocks noGrp="1" noRot="1" noChangeAspect="1" noChangeArrowheads="1" noTextEdit="1"/>
          </p:cNvSpPr>
          <p:nvPr>
            <p:ph type="sldImg"/>
          </p:nvPr>
        </p:nvSpPr>
        <p:spPr>
          <a:ln/>
        </p:spPr>
      </p:sp>
      <p:sp>
        <p:nvSpPr>
          <p:cNvPr id="54276"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3215362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lIns="97393" tIns="48697" rIns="97393" bIns="48697" anchor="b"/>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pPr algn="r"/>
            <a:fld id="{1DBB43AA-D78E-4F2B-99E1-49B260661A09}" type="slidenum">
              <a:rPr kumimoji="0" lang="en-US" altLang="en-US" sz="1300"/>
              <a:pPr algn="r"/>
              <a:t>17</a:t>
            </a:fld>
            <a:endParaRPr kumimoji="0" lang="en-US" altLang="en-US" sz="1300"/>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22122151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lIns="97393" tIns="48697" rIns="97393" bIns="48697" anchor="b"/>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pPr algn="r"/>
            <a:fld id="{186F75D5-C6A7-4512-8EE9-CA100E5C1B41}" type="slidenum">
              <a:rPr kumimoji="0" lang="en-US" altLang="en-US" sz="1300"/>
              <a:pPr algn="r"/>
              <a:t>18</a:t>
            </a:fld>
            <a:endParaRPr kumimoji="0" lang="en-US" altLang="en-US" sz="1300"/>
          </a:p>
        </p:txBody>
      </p:sp>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84283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015E8962-49E9-4AF5-A1F5-C9C295D3BF7C}" type="slidenum">
              <a:rPr kumimoji="0" lang="en-US" altLang="en-US" sz="1300" smtClean="0"/>
              <a:pPr/>
              <a:t>19</a:t>
            </a:fld>
            <a:endParaRPr kumimoji="0" lang="en-US" altLang="en-US" sz="1300" smtClean="0"/>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134221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F1B03E2E-C4DD-43D5-9FCD-6118585C7011}" type="slidenum">
              <a:rPr kumimoji="0" lang="en-US" altLang="en-US" sz="1300" smtClean="0"/>
              <a:pPr/>
              <a:t>2</a:t>
            </a:fld>
            <a:endParaRPr kumimoji="0" lang="en-US" altLang="en-US" sz="1300" smtClean="0"/>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27666555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lIns="97393" tIns="48697" rIns="97393" bIns="48697" anchor="b"/>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pPr algn="r"/>
            <a:fld id="{DBB8ECB1-11FD-4A64-9276-8D8B92112A0E}" type="slidenum">
              <a:rPr kumimoji="0" lang="en-US" altLang="en-US" sz="1300"/>
              <a:pPr algn="r"/>
              <a:t>20</a:t>
            </a:fld>
            <a:endParaRPr kumimoji="0" lang="en-US" altLang="en-US" sz="1300"/>
          </a:p>
        </p:txBody>
      </p:sp>
      <p:sp>
        <p:nvSpPr>
          <p:cNvPr id="62467" name="Rectangle 2"/>
          <p:cNvSpPr>
            <a:spLocks noGrp="1" noRot="1" noChangeAspect="1" noChangeArrowheads="1" noTextEdit="1"/>
          </p:cNvSpPr>
          <p:nvPr>
            <p:ph type="sldImg"/>
          </p:nvPr>
        </p:nvSpPr>
        <p:spPr>
          <a:ln/>
        </p:spPr>
      </p:sp>
      <p:sp>
        <p:nvSpPr>
          <p:cNvPr id="62468"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5447432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txBox="1">
            <a:spLocks noGrp="1" noChangeArrowheads="1"/>
          </p:cNvSpPr>
          <p:nvPr/>
        </p:nvSpPr>
        <p:spPr bwMode="auto">
          <a:xfrm>
            <a:off x="4144963" y="9121775"/>
            <a:ext cx="3170237"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lIns="97393" tIns="48697" rIns="97393" bIns="48697" anchor="b"/>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pPr algn="r"/>
            <a:fld id="{20C01538-4A37-46E3-B005-7F96EFC07C61}" type="slidenum">
              <a:rPr kumimoji="0" lang="en-US" altLang="en-US" sz="1300"/>
              <a:pPr algn="r"/>
              <a:t>21</a:t>
            </a:fld>
            <a:endParaRPr kumimoji="0" lang="en-US" altLang="en-US" sz="1300"/>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40731258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F1B03E2E-C4DD-43D5-9FCD-6118585C7011}" type="slidenum">
              <a:rPr kumimoji="0" lang="en-US" altLang="en-US" sz="1300" smtClean="0"/>
              <a:pPr/>
              <a:t>22</a:t>
            </a:fld>
            <a:endParaRPr kumimoji="0" lang="en-US" altLang="en-US" sz="1300" smtClean="0"/>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87716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F1B03E2E-C4DD-43D5-9FCD-6118585C7011}" type="slidenum">
              <a:rPr kumimoji="0" lang="en-US" altLang="en-US" sz="1300" smtClean="0"/>
              <a:pPr/>
              <a:t>23</a:t>
            </a:fld>
            <a:endParaRPr kumimoji="0" lang="en-US" altLang="en-US" sz="1300" smtClean="0"/>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7206136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F1B03E2E-C4DD-43D5-9FCD-6118585C7011}" type="slidenum">
              <a:rPr kumimoji="0" lang="en-US" altLang="en-US" sz="1300" smtClean="0"/>
              <a:pPr/>
              <a:t>3</a:t>
            </a:fld>
            <a:endParaRPr kumimoji="0" lang="en-US" altLang="en-US" sz="1300" smtClean="0"/>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850504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F1B03E2E-C4DD-43D5-9FCD-6118585C7011}" type="slidenum">
              <a:rPr kumimoji="0" lang="en-US" altLang="en-US" sz="1300" smtClean="0"/>
              <a:pPr/>
              <a:t>4</a:t>
            </a:fld>
            <a:endParaRPr kumimoji="0" lang="en-US" altLang="en-US" sz="1300" smtClean="0"/>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2647774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F1B03E2E-C4DD-43D5-9FCD-6118585C7011}" type="slidenum">
              <a:rPr kumimoji="0" lang="en-US" altLang="en-US" sz="1300" smtClean="0"/>
              <a:pPr/>
              <a:t>5</a:t>
            </a:fld>
            <a:endParaRPr kumimoji="0" lang="en-US" altLang="en-US" sz="1300" smtClean="0"/>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589624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99D53334-F65A-4D81-973D-FE8D36AD11DC}" type="slidenum">
              <a:rPr kumimoji="0" lang="en-US" altLang="en-US" sz="1300" smtClean="0"/>
              <a:pPr/>
              <a:t>6</a:t>
            </a:fld>
            <a:endParaRPr kumimoji="0" lang="en-US" altLang="en-US" sz="1300" smtClean="0"/>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854876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99D53334-F65A-4D81-973D-FE8D36AD11DC}" type="slidenum">
              <a:rPr kumimoji="0" lang="en-US" altLang="en-US" sz="1300" smtClean="0"/>
              <a:pPr/>
              <a:t>7</a:t>
            </a:fld>
            <a:endParaRPr kumimoji="0" lang="en-US" altLang="en-US" sz="1300" smtClean="0"/>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405002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99D53334-F65A-4D81-973D-FE8D36AD11DC}" type="slidenum">
              <a:rPr kumimoji="0" lang="en-US" altLang="en-US" sz="1300" smtClean="0"/>
              <a:pPr/>
              <a:t>8</a:t>
            </a:fld>
            <a:endParaRPr kumimoji="0" lang="en-US" altLang="en-US" sz="1300" smtClean="0"/>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23121080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defTabSz="976313">
              <a:defRPr kumimoji="1" sz="2400">
                <a:solidFill>
                  <a:schemeClr val="tx1"/>
                </a:solidFill>
                <a:latin typeface="Times New Roman" panose="02020603050405020304" pitchFamily="18" charset="0"/>
                <a:ea typeface="MS PGothic" panose="020B0600070205080204" pitchFamily="34" charset="-128"/>
              </a:defRPr>
            </a:lvl1pPr>
            <a:lvl2pPr marL="777875" indent="-298450" defTabSz="976313">
              <a:defRPr kumimoji="1" sz="2400">
                <a:solidFill>
                  <a:schemeClr val="tx1"/>
                </a:solidFill>
                <a:latin typeface="Times New Roman" panose="02020603050405020304" pitchFamily="18" charset="0"/>
                <a:ea typeface="MS PGothic" panose="020B0600070205080204" pitchFamily="34" charset="-128"/>
              </a:defRPr>
            </a:lvl2pPr>
            <a:lvl3pPr marL="1196975" indent="-239713" defTabSz="976313">
              <a:defRPr kumimoji="1" sz="2400">
                <a:solidFill>
                  <a:schemeClr val="tx1"/>
                </a:solidFill>
                <a:latin typeface="Times New Roman" panose="02020603050405020304" pitchFamily="18" charset="0"/>
                <a:ea typeface="MS PGothic" panose="020B0600070205080204" pitchFamily="34" charset="-128"/>
              </a:defRPr>
            </a:lvl3pPr>
            <a:lvl4pPr marL="1674813" indent="-238125" defTabSz="976313">
              <a:defRPr kumimoji="1" sz="2400">
                <a:solidFill>
                  <a:schemeClr val="tx1"/>
                </a:solidFill>
                <a:latin typeface="Times New Roman" panose="02020603050405020304" pitchFamily="18" charset="0"/>
                <a:ea typeface="MS PGothic" panose="020B0600070205080204" pitchFamily="34" charset="-128"/>
              </a:defRPr>
            </a:lvl4pPr>
            <a:lvl5pPr marL="2154238" indent="-239713" defTabSz="976313">
              <a:defRPr kumimoji="1" sz="2400">
                <a:solidFill>
                  <a:schemeClr val="tx1"/>
                </a:solidFill>
                <a:latin typeface="Times New Roman" panose="02020603050405020304" pitchFamily="18" charset="0"/>
                <a:ea typeface="MS PGothic" panose="020B0600070205080204" pitchFamily="34" charset="-128"/>
              </a:defRPr>
            </a:lvl5pPr>
            <a:lvl6pPr marL="26114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6pPr>
            <a:lvl7pPr marL="30686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7pPr>
            <a:lvl8pPr marL="35258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8pPr>
            <a:lvl9pPr marL="3983038" indent="-239713" defTabSz="976313" eaLnBrk="0" fontAlgn="base" hangingPunct="0">
              <a:spcBef>
                <a:spcPct val="0"/>
              </a:spcBef>
              <a:spcAft>
                <a:spcPct val="0"/>
              </a:spcAft>
              <a:defRPr kumimoji="1" sz="2400">
                <a:solidFill>
                  <a:schemeClr val="tx1"/>
                </a:solidFill>
                <a:latin typeface="Times New Roman" panose="02020603050405020304" pitchFamily="18" charset="0"/>
                <a:ea typeface="MS PGothic" panose="020B0600070205080204" pitchFamily="34" charset="-128"/>
              </a:defRPr>
            </a:lvl9pPr>
          </a:lstStyle>
          <a:p>
            <a:fld id="{99D53334-F65A-4D81-973D-FE8D36AD11DC}" type="slidenum">
              <a:rPr kumimoji="0" lang="en-US" altLang="en-US" sz="1300" smtClean="0"/>
              <a:pPr/>
              <a:t>9</a:t>
            </a:fld>
            <a:endParaRPr kumimoji="0" lang="en-US" altLang="en-US" sz="1300" smtClean="0"/>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27056622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vmlDrawing" Target="../drawings/vmlDrawing2.v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rotWithShape="0">
          <a:gsLst>
            <a:gs pos="0">
              <a:srgbClr val="002F5E"/>
            </a:gs>
            <a:gs pos="50000">
              <a:schemeClr val="bg1"/>
            </a:gs>
            <a:gs pos="100000">
              <a:srgbClr val="002F5E"/>
            </a:gs>
          </a:gsLst>
          <a:lin ang="5400000" scaled="1"/>
        </a:gradFill>
        <a:effectLst/>
      </p:bgPr>
    </p:bg>
    <p:spTree>
      <p:nvGrpSpPr>
        <p:cNvPr id="1" name=""/>
        <p:cNvGrpSpPr/>
        <p:nvPr/>
      </p:nvGrpSpPr>
      <p:grpSpPr>
        <a:xfrm>
          <a:off x="0" y="0"/>
          <a:ext cx="0" cy="0"/>
          <a:chOff x="0" y="0"/>
          <a:chExt cx="0" cy="0"/>
        </a:xfrm>
      </p:grpSpPr>
      <p:sp>
        <p:nvSpPr>
          <p:cNvPr id="4" name="Rectangle 2"/>
          <p:cNvSpPr>
            <a:spLocks noChangeArrowheads="1"/>
          </p:cNvSpPr>
          <p:nvPr/>
        </p:nvSpPr>
        <p:spPr bwMode="auto">
          <a:xfrm>
            <a:off x="381000" y="0"/>
            <a:ext cx="1447800" cy="6856413"/>
          </a:xfrm>
          <a:prstGeom prst="rect">
            <a:avLst/>
          </a:prstGeom>
          <a:gradFill rotWithShape="0">
            <a:gsLst>
              <a:gs pos="0">
                <a:schemeClr val="bg1">
                  <a:gamma/>
                  <a:shade val="61961"/>
                  <a:invGamma/>
                </a:schemeClr>
              </a:gs>
              <a:gs pos="50000">
                <a:schemeClr val="bg1">
                  <a:alpha val="50000"/>
                </a:schemeClr>
              </a:gs>
              <a:gs pos="100000">
                <a:schemeClr val="bg1">
                  <a:gamma/>
                  <a:shade val="61961"/>
                  <a:invGamma/>
                </a:schemeClr>
              </a:gs>
            </a:gsLst>
            <a:lin ang="5400000" scaled="1"/>
          </a:gradFill>
          <a:ln w="9525">
            <a:noFill/>
            <a:miter lim="800000"/>
            <a:headEnd/>
            <a:tailEnd/>
          </a:ln>
          <a:effectLst/>
        </p:spPr>
        <p:txBody>
          <a:bodyPr/>
          <a:lstStyle/>
          <a:p>
            <a:pPr algn="ctr">
              <a:defRPr/>
            </a:pPr>
            <a:endParaRPr lang="en-US">
              <a:latin typeface="Times New Roman" charset="0"/>
              <a:ea typeface="+mn-ea"/>
            </a:endParaRPr>
          </a:p>
        </p:txBody>
      </p:sp>
      <p:sp>
        <p:nvSpPr>
          <p:cNvPr id="5" name="Rectangle 3"/>
          <p:cNvSpPr>
            <a:spLocks noChangeArrowheads="1"/>
          </p:cNvSpPr>
          <p:nvPr/>
        </p:nvSpPr>
        <p:spPr bwMode="auto">
          <a:xfrm>
            <a:off x="685800" y="2438400"/>
            <a:ext cx="8456613" cy="762000"/>
          </a:xfrm>
          <a:prstGeom prst="rect">
            <a:avLst/>
          </a:prstGeom>
          <a:gradFill rotWithShape="0">
            <a:gsLst>
              <a:gs pos="0">
                <a:schemeClr val="bg1"/>
              </a:gs>
              <a:gs pos="100000">
                <a:schemeClr val="bg1">
                  <a:gamma/>
                  <a:shade val="15294"/>
                  <a:invGamma/>
                </a:schemeClr>
              </a:gs>
            </a:gsLst>
            <a:lin ang="0" scaled="1"/>
          </a:gradFill>
          <a:ln w="9525">
            <a:noFill/>
            <a:miter lim="800000"/>
            <a:headEnd/>
            <a:tailEnd/>
          </a:ln>
          <a:effectLst/>
        </p:spPr>
        <p:txBody>
          <a:bodyPr/>
          <a:lstStyle/>
          <a:p>
            <a:pPr algn="ctr">
              <a:defRPr/>
            </a:pPr>
            <a:endParaRPr lang="en-US">
              <a:latin typeface="Times New Roman" charset="0"/>
              <a:ea typeface="+mn-ea"/>
            </a:endParaRPr>
          </a:p>
        </p:txBody>
      </p:sp>
      <p:sp>
        <p:nvSpPr>
          <p:cNvPr id="6" name="Rectangle 5"/>
          <p:cNvSpPr>
            <a:spLocks noChangeArrowheads="1"/>
          </p:cNvSpPr>
          <p:nvPr/>
        </p:nvSpPr>
        <p:spPr bwMode="auto">
          <a:xfrm>
            <a:off x="0" y="3505200"/>
            <a:ext cx="4724400" cy="152400"/>
          </a:xfrm>
          <a:prstGeom prst="rect">
            <a:avLst/>
          </a:prstGeom>
          <a:solidFill>
            <a:schemeClr val="accent1">
              <a:alpha val="50195"/>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New Roman" pitchFamily="18" charset="0"/>
                <a:ea typeface="MS PGothic" pitchFamily="34" charset="-128"/>
              </a:defRPr>
            </a:lvl1pPr>
            <a:lvl2pPr marL="742950" indent="-285750">
              <a:defRPr kumimoji="1" sz="2400">
                <a:solidFill>
                  <a:schemeClr val="tx1"/>
                </a:solidFill>
                <a:latin typeface="Times New Roman" pitchFamily="18" charset="0"/>
                <a:ea typeface="MS PGothic" pitchFamily="34" charset="-128"/>
              </a:defRPr>
            </a:lvl2pPr>
            <a:lvl3pPr marL="1143000" indent="-228600">
              <a:defRPr kumimoji="1" sz="2400">
                <a:solidFill>
                  <a:schemeClr val="tx1"/>
                </a:solidFill>
                <a:latin typeface="Times New Roman" pitchFamily="18" charset="0"/>
                <a:ea typeface="MS PGothic" pitchFamily="34" charset="-128"/>
              </a:defRPr>
            </a:lvl3pPr>
            <a:lvl4pPr marL="1600200" indent="-228600">
              <a:defRPr kumimoji="1" sz="2400">
                <a:solidFill>
                  <a:schemeClr val="tx1"/>
                </a:solidFill>
                <a:latin typeface="Times New Roman" pitchFamily="18" charset="0"/>
                <a:ea typeface="MS PGothic" pitchFamily="34" charset="-128"/>
              </a:defRPr>
            </a:lvl4pPr>
            <a:lvl5pPr marL="2057400" indent="-228600">
              <a:defRPr kumimoji="1" sz="2400">
                <a:solidFill>
                  <a:schemeClr val="tx1"/>
                </a:solidFill>
                <a:latin typeface="Times New Roman" pitchFamily="18" charset="0"/>
                <a:ea typeface="MS PGothic" pitchFamily="34" charset="-128"/>
              </a:defRPr>
            </a:lvl5pPr>
            <a:lvl6pPr marL="2514600" indent="-228600" algn="ctr" eaLnBrk="0" fontAlgn="base" hangingPunct="0">
              <a:spcBef>
                <a:spcPct val="0"/>
              </a:spcBef>
              <a:spcAft>
                <a:spcPct val="0"/>
              </a:spcAft>
              <a:defRPr kumimoji="1" sz="2400">
                <a:solidFill>
                  <a:schemeClr val="tx1"/>
                </a:solidFill>
                <a:latin typeface="Times New Roman" pitchFamily="18" charset="0"/>
                <a:ea typeface="MS PGothic" pitchFamily="34" charset="-128"/>
              </a:defRPr>
            </a:lvl6pPr>
            <a:lvl7pPr marL="2971800" indent="-228600" algn="ctr" eaLnBrk="0" fontAlgn="base" hangingPunct="0">
              <a:spcBef>
                <a:spcPct val="0"/>
              </a:spcBef>
              <a:spcAft>
                <a:spcPct val="0"/>
              </a:spcAft>
              <a:defRPr kumimoji="1" sz="2400">
                <a:solidFill>
                  <a:schemeClr val="tx1"/>
                </a:solidFill>
                <a:latin typeface="Times New Roman" pitchFamily="18" charset="0"/>
                <a:ea typeface="MS PGothic" pitchFamily="34" charset="-128"/>
              </a:defRPr>
            </a:lvl7pPr>
            <a:lvl8pPr marL="3429000" indent="-228600" algn="ctr" eaLnBrk="0" fontAlgn="base" hangingPunct="0">
              <a:spcBef>
                <a:spcPct val="0"/>
              </a:spcBef>
              <a:spcAft>
                <a:spcPct val="0"/>
              </a:spcAft>
              <a:defRPr kumimoji="1" sz="2400">
                <a:solidFill>
                  <a:schemeClr val="tx1"/>
                </a:solidFill>
                <a:latin typeface="Times New Roman" pitchFamily="18" charset="0"/>
                <a:ea typeface="MS PGothic" pitchFamily="34" charset="-128"/>
              </a:defRPr>
            </a:lvl8pPr>
            <a:lvl9pPr marL="3886200" indent="-228600" algn="ctr" eaLnBrk="0" fontAlgn="base" hangingPunct="0">
              <a:spcBef>
                <a:spcPct val="0"/>
              </a:spcBef>
              <a:spcAft>
                <a:spcPct val="0"/>
              </a:spcAft>
              <a:defRPr kumimoji="1" sz="2400">
                <a:solidFill>
                  <a:schemeClr val="tx1"/>
                </a:solidFill>
                <a:latin typeface="Times New Roman" pitchFamily="18" charset="0"/>
                <a:ea typeface="MS PGothic" pitchFamily="34" charset="-128"/>
              </a:defRPr>
            </a:lvl9pPr>
          </a:lstStyle>
          <a:p>
            <a:pPr algn="ctr">
              <a:defRPr/>
            </a:pPr>
            <a:endParaRPr lang="en-US" altLang="en-US" smtClean="0"/>
          </a:p>
        </p:txBody>
      </p:sp>
      <p:graphicFrame>
        <p:nvGraphicFramePr>
          <p:cNvPr id="7" name="Object 10"/>
          <p:cNvGraphicFramePr>
            <a:graphicFrameLocks noChangeAspect="1"/>
          </p:cNvGraphicFramePr>
          <p:nvPr/>
        </p:nvGraphicFramePr>
        <p:xfrm>
          <a:off x="8058150" y="206375"/>
          <a:ext cx="876300" cy="876300"/>
        </p:xfrm>
        <a:graphic>
          <a:graphicData uri="http://schemas.openxmlformats.org/presentationml/2006/ole">
            <mc:AlternateContent xmlns:mc="http://schemas.openxmlformats.org/markup-compatibility/2006">
              <mc:Choice xmlns:v="urn:schemas-microsoft-com:vml" Requires="v">
                <p:oleObj spid="_x0000_s80937" name="Image" r:id="rId3" imgW="876500" imgH="876500" progId="Photoshop.Image.4">
                  <p:embed/>
                </p:oleObj>
              </mc:Choice>
              <mc:Fallback>
                <p:oleObj name="Image" r:id="rId3" imgW="876500" imgH="876500" progId="Photoshop.Image.4">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58150" y="206375"/>
                        <a:ext cx="876300" cy="876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3076" name="Rectangle 4"/>
          <p:cNvSpPr>
            <a:spLocks noGrp="1" noChangeArrowheads="1"/>
          </p:cNvSpPr>
          <p:nvPr>
            <p:ph type="ctrTitle" sz="quarter"/>
          </p:nvPr>
        </p:nvSpPr>
        <p:spPr>
          <a:xfrm>
            <a:off x="685800" y="2286000"/>
            <a:ext cx="7772400" cy="1143000"/>
          </a:xfrm>
        </p:spPr>
        <p:txBody>
          <a:bodyPr/>
          <a:lstStyle>
            <a:lvl1pPr>
              <a:defRPr/>
            </a:lvl1pPr>
          </a:lstStyle>
          <a:p>
            <a:r>
              <a:rPr lang="en-US"/>
              <a:t>Click to edit Master title style</a:t>
            </a:r>
          </a:p>
        </p:txBody>
      </p:sp>
      <p:sp>
        <p:nvSpPr>
          <p:cNvPr id="3077" name="Rectangle 5"/>
          <p:cNvSpPr>
            <a:spLocks noGrp="1" noChangeArrowheads="1"/>
          </p:cNvSpPr>
          <p:nvPr>
            <p:ph type="subTitle" sz="quarter" idx="1"/>
          </p:nvPr>
        </p:nvSpPr>
        <p:spPr>
          <a:xfrm>
            <a:off x="2057400" y="4114800"/>
            <a:ext cx="6400800" cy="1752600"/>
          </a:xfrm>
        </p:spPr>
        <p:txBody>
          <a:bodyPr/>
          <a:lstStyle>
            <a:lvl1pPr marL="0" indent="0" algn="ctr">
              <a:buFont typeface="Wingdings" pitchFamily="2" charset="2"/>
              <a:buNone/>
              <a:defRPr b="0">
                <a:latin typeface="Times New Roman" charset="0"/>
              </a:defRPr>
            </a:lvl1pPr>
          </a:lstStyle>
          <a:p>
            <a:r>
              <a:rPr lang="en-US"/>
              <a:t>Click to edit Master subtitle style</a:t>
            </a:r>
          </a:p>
        </p:txBody>
      </p:sp>
      <p:sp>
        <p:nvSpPr>
          <p:cNvPr id="8" name="Rectangle 6"/>
          <p:cNvSpPr>
            <a:spLocks noGrp="1" noChangeArrowheads="1"/>
          </p:cNvSpPr>
          <p:nvPr>
            <p:ph type="dt" sz="quarter" idx="10"/>
          </p:nvPr>
        </p:nvSpPr>
        <p:spPr>
          <a:xfrm>
            <a:off x="685800" y="6172200"/>
            <a:ext cx="1905000" cy="457200"/>
          </a:xfrm>
        </p:spPr>
        <p:txBody>
          <a:bodyPr/>
          <a:lstStyle>
            <a:lvl1pPr>
              <a:defRPr sz="1400" b="0">
                <a:solidFill>
                  <a:schemeClr val="tx1"/>
                </a:solidFill>
              </a:defRPr>
            </a:lvl1pPr>
          </a:lstStyle>
          <a:p>
            <a:pPr>
              <a:defRPr/>
            </a:pPr>
            <a:endParaRPr lang="en-US"/>
          </a:p>
        </p:txBody>
      </p:sp>
      <p:sp>
        <p:nvSpPr>
          <p:cNvPr id="9" name="Rectangle 7"/>
          <p:cNvSpPr>
            <a:spLocks noGrp="1" noChangeArrowheads="1"/>
          </p:cNvSpPr>
          <p:nvPr>
            <p:ph type="ftr" sz="quarter" idx="11"/>
          </p:nvPr>
        </p:nvSpPr>
        <p:spPr>
          <a:xfrm>
            <a:off x="3124200" y="6172200"/>
            <a:ext cx="2895600" cy="457200"/>
          </a:xfrm>
        </p:spPr>
        <p:txBody>
          <a:bodyPr/>
          <a:lstStyle>
            <a:lvl1pPr algn="ctr">
              <a:defRPr sz="1400" b="0">
                <a:solidFill>
                  <a:schemeClr val="tx1"/>
                </a:solidFill>
              </a:defRPr>
            </a:lvl1pPr>
          </a:lstStyle>
          <a:p>
            <a:pPr>
              <a:defRPr/>
            </a:pPr>
            <a:endParaRPr lang="en-US"/>
          </a:p>
        </p:txBody>
      </p:sp>
      <p:sp>
        <p:nvSpPr>
          <p:cNvPr id="10" name="Rectangle 8"/>
          <p:cNvSpPr>
            <a:spLocks noGrp="1" noChangeArrowheads="1"/>
          </p:cNvSpPr>
          <p:nvPr>
            <p:ph type="sldNum" sz="quarter" idx="12"/>
          </p:nvPr>
        </p:nvSpPr>
        <p:spPr bwMode="auto">
          <a:xfrm>
            <a:off x="6553200" y="6172200"/>
            <a:ext cx="1905000" cy="457200"/>
          </a:xfrm>
          <a:prstGeom prst="rect">
            <a:avLst/>
          </a:prstGeom>
          <a:ln>
            <a:miter lim="800000"/>
            <a:headEnd/>
            <a:tailEnd/>
          </a:ln>
        </p:spPr>
        <p:txBody>
          <a:bodyPr vert="horz" wrap="none" lIns="92075" tIns="46038" rIns="92075" bIns="46038" numCol="1" anchor="ctr" anchorCtr="0" compatLnSpc="1">
            <a:prstTxWarp prst="textNoShape">
              <a:avLst/>
            </a:prstTxWarp>
          </a:bodyPr>
          <a:lstStyle>
            <a:lvl1pPr algn="r">
              <a:defRPr sz="1400">
                <a:latin typeface="Times New Roman" charset="0"/>
                <a:ea typeface="+mn-ea"/>
                <a:cs typeface="+mn-cs"/>
              </a:defRPr>
            </a:lvl1pPr>
          </a:lstStyle>
          <a:p>
            <a:pPr>
              <a:defRPr/>
            </a:pPr>
            <a:endParaRPr lang="en-US"/>
          </a:p>
        </p:txBody>
      </p:sp>
    </p:spTree>
    <p:extLst>
      <p:ext uri="{BB962C8B-B14F-4D97-AF65-F5344CB8AC3E}">
        <p14:creationId xmlns:p14="http://schemas.microsoft.com/office/powerpoint/2010/main" val="41670426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8"/>
          <p:cNvSpPr>
            <a:spLocks noGrp="1" noChangeArrowheads="1"/>
          </p:cNvSpPr>
          <p:nvPr>
            <p:ph type="dt" sz="half" idx="10"/>
          </p:nvPr>
        </p:nvSpPr>
        <p:spPr>
          <a:ln/>
        </p:spPr>
        <p:txBody>
          <a:bodyPr/>
          <a:lstStyle>
            <a:lvl1pPr>
              <a:defRPr/>
            </a:lvl1pPr>
          </a:lstStyle>
          <a:p>
            <a:pPr>
              <a:defRPr/>
            </a:pPr>
            <a:r>
              <a:rPr lang="en-US"/>
              <a:t>UNC Chapel Hill</a:t>
            </a:r>
          </a:p>
        </p:txBody>
      </p:sp>
      <p:sp>
        <p:nvSpPr>
          <p:cNvPr id="5" name="Rectangle 9"/>
          <p:cNvSpPr>
            <a:spLocks noGrp="1" noChangeArrowheads="1"/>
          </p:cNvSpPr>
          <p:nvPr>
            <p:ph type="ftr" sz="quarter" idx="11"/>
          </p:nvPr>
        </p:nvSpPr>
        <p:spPr>
          <a:ln/>
        </p:spPr>
        <p:txBody>
          <a:bodyPr/>
          <a:lstStyle>
            <a:lvl1pPr>
              <a:defRPr/>
            </a:lvl1pPr>
          </a:lstStyle>
          <a:p>
            <a:pPr>
              <a:defRPr/>
            </a:pPr>
            <a:r>
              <a:rPr lang="en-US"/>
              <a:t>M. C. Lin</a:t>
            </a:r>
          </a:p>
        </p:txBody>
      </p:sp>
    </p:spTree>
    <p:extLst>
      <p:ext uri="{BB962C8B-B14F-4D97-AF65-F5344CB8AC3E}">
        <p14:creationId xmlns:p14="http://schemas.microsoft.com/office/powerpoint/2010/main" val="2462427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53188" y="293688"/>
            <a:ext cx="2024062" cy="55467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81000" y="293688"/>
            <a:ext cx="5919788" cy="55467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8"/>
          <p:cNvSpPr>
            <a:spLocks noGrp="1" noChangeArrowheads="1"/>
          </p:cNvSpPr>
          <p:nvPr>
            <p:ph type="dt" sz="half" idx="10"/>
          </p:nvPr>
        </p:nvSpPr>
        <p:spPr>
          <a:ln/>
        </p:spPr>
        <p:txBody>
          <a:bodyPr/>
          <a:lstStyle>
            <a:lvl1pPr>
              <a:defRPr/>
            </a:lvl1pPr>
          </a:lstStyle>
          <a:p>
            <a:pPr>
              <a:defRPr/>
            </a:pPr>
            <a:r>
              <a:rPr lang="en-US"/>
              <a:t>UNC Chapel Hill</a:t>
            </a:r>
          </a:p>
        </p:txBody>
      </p:sp>
      <p:sp>
        <p:nvSpPr>
          <p:cNvPr id="5" name="Rectangle 9"/>
          <p:cNvSpPr>
            <a:spLocks noGrp="1" noChangeArrowheads="1"/>
          </p:cNvSpPr>
          <p:nvPr>
            <p:ph type="ftr" sz="quarter" idx="11"/>
          </p:nvPr>
        </p:nvSpPr>
        <p:spPr>
          <a:ln/>
        </p:spPr>
        <p:txBody>
          <a:bodyPr/>
          <a:lstStyle>
            <a:lvl1pPr>
              <a:defRPr/>
            </a:lvl1pPr>
          </a:lstStyle>
          <a:p>
            <a:pPr>
              <a:defRPr/>
            </a:pPr>
            <a:r>
              <a:rPr lang="en-US"/>
              <a:t>M. C. Lin</a:t>
            </a:r>
          </a:p>
        </p:txBody>
      </p:sp>
    </p:spTree>
    <p:extLst>
      <p:ext uri="{BB962C8B-B14F-4D97-AF65-F5344CB8AC3E}">
        <p14:creationId xmlns:p14="http://schemas.microsoft.com/office/powerpoint/2010/main" val="2457525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8"/>
          <p:cNvSpPr>
            <a:spLocks noGrp="1" noChangeArrowheads="1"/>
          </p:cNvSpPr>
          <p:nvPr>
            <p:ph type="dt" sz="half" idx="10"/>
          </p:nvPr>
        </p:nvSpPr>
        <p:spPr>
          <a:ln/>
        </p:spPr>
        <p:txBody>
          <a:bodyPr/>
          <a:lstStyle>
            <a:lvl1pPr>
              <a:defRPr/>
            </a:lvl1pPr>
          </a:lstStyle>
          <a:p>
            <a:pPr>
              <a:defRPr/>
            </a:pPr>
            <a:r>
              <a:rPr lang="en-US"/>
              <a:t>UNC Chapel Hill</a:t>
            </a:r>
          </a:p>
        </p:txBody>
      </p:sp>
      <p:sp>
        <p:nvSpPr>
          <p:cNvPr id="5" name="Rectangle 9"/>
          <p:cNvSpPr>
            <a:spLocks noGrp="1" noChangeArrowheads="1"/>
          </p:cNvSpPr>
          <p:nvPr>
            <p:ph type="ftr" sz="quarter" idx="11"/>
          </p:nvPr>
        </p:nvSpPr>
        <p:spPr>
          <a:ln/>
        </p:spPr>
        <p:txBody>
          <a:bodyPr/>
          <a:lstStyle>
            <a:lvl1pPr>
              <a:defRPr/>
            </a:lvl1pPr>
          </a:lstStyle>
          <a:p>
            <a:pPr>
              <a:defRPr/>
            </a:pPr>
            <a:r>
              <a:rPr lang="en-US"/>
              <a:t>M. C. Lin</a:t>
            </a:r>
          </a:p>
        </p:txBody>
      </p:sp>
    </p:spTree>
    <p:extLst>
      <p:ext uri="{BB962C8B-B14F-4D97-AF65-F5344CB8AC3E}">
        <p14:creationId xmlns:p14="http://schemas.microsoft.com/office/powerpoint/2010/main" val="1896522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8"/>
          <p:cNvSpPr>
            <a:spLocks noGrp="1" noChangeArrowheads="1"/>
          </p:cNvSpPr>
          <p:nvPr>
            <p:ph type="dt" sz="half" idx="10"/>
          </p:nvPr>
        </p:nvSpPr>
        <p:spPr>
          <a:ln/>
        </p:spPr>
        <p:txBody>
          <a:bodyPr/>
          <a:lstStyle>
            <a:lvl1pPr>
              <a:defRPr/>
            </a:lvl1pPr>
          </a:lstStyle>
          <a:p>
            <a:pPr>
              <a:defRPr/>
            </a:pPr>
            <a:r>
              <a:rPr lang="en-US"/>
              <a:t>UNC Chapel Hill</a:t>
            </a:r>
          </a:p>
        </p:txBody>
      </p:sp>
      <p:sp>
        <p:nvSpPr>
          <p:cNvPr id="5" name="Rectangle 9"/>
          <p:cNvSpPr>
            <a:spLocks noGrp="1" noChangeArrowheads="1"/>
          </p:cNvSpPr>
          <p:nvPr>
            <p:ph type="ftr" sz="quarter" idx="11"/>
          </p:nvPr>
        </p:nvSpPr>
        <p:spPr>
          <a:ln/>
        </p:spPr>
        <p:txBody>
          <a:bodyPr/>
          <a:lstStyle>
            <a:lvl1pPr>
              <a:defRPr/>
            </a:lvl1pPr>
          </a:lstStyle>
          <a:p>
            <a:pPr>
              <a:defRPr/>
            </a:pPr>
            <a:r>
              <a:rPr lang="en-US"/>
              <a:t>M. C. Lin</a:t>
            </a:r>
          </a:p>
        </p:txBody>
      </p:sp>
    </p:spTree>
    <p:extLst>
      <p:ext uri="{BB962C8B-B14F-4D97-AF65-F5344CB8AC3E}">
        <p14:creationId xmlns:p14="http://schemas.microsoft.com/office/powerpoint/2010/main" val="164085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04850" y="17256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67250" y="17256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8"/>
          <p:cNvSpPr>
            <a:spLocks noGrp="1" noChangeArrowheads="1"/>
          </p:cNvSpPr>
          <p:nvPr>
            <p:ph type="dt" sz="half" idx="10"/>
          </p:nvPr>
        </p:nvSpPr>
        <p:spPr>
          <a:ln/>
        </p:spPr>
        <p:txBody>
          <a:bodyPr/>
          <a:lstStyle>
            <a:lvl1pPr>
              <a:defRPr/>
            </a:lvl1pPr>
          </a:lstStyle>
          <a:p>
            <a:pPr>
              <a:defRPr/>
            </a:pPr>
            <a:r>
              <a:rPr lang="en-US"/>
              <a:t>UNC Chapel Hill</a:t>
            </a:r>
          </a:p>
        </p:txBody>
      </p:sp>
      <p:sp>
        <p:nvSpPr>
          <p:cNvPr id="6" name="Rectangle 9"/>
          <p:cNvSpPr>
            <a:spLocks noGrp="1" noChangeArrowheads="1"/>
          </p:cNvSpPr>
          <p:nvPr>
            <p:ph type="ftr" sz="quarter" idx="11"/>
          </p:nvPr>
        </p:nvSpPr>
        <p:spPr>
          <a:ln/>
        </p:spPr>
        <p:txBody>
          <a:bodyPr/>
          <a:lstStyle>
            <a:lvl1pPr>
              <a:defRPr/>
            </a:lvl1pPr>
          </a:lstStyle>
          <a:p>
            <a:pPr>
              <a:defRPr/>
            </a:pPr>
            <a:r>
              <a:rPr lang="en-US"/>
              <a:t>M. C. Lin</a:t>
            </a:r>
          </a:p>
        </p:txBody>
      </p:sp>
    </p:spTree>
    <p:extLst>
      <p:ext uri="{BB962C8B-B14F-4D97-AF65-F5344CB8AC3E}">
        <p14:creationId xmlns:p14="http://schemas.microsoft.com/office/powerpoint/2010/main" val="1402620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8"/>
          <p:cNvSpPr>
            <a:spLocks noGrp="1" noChangeArrowheads="1"/>
          </p:cNvSpPr>
          <p:nvPr>
            <p:ph type="dt" sz="half" idx="10"/>
          </p:nvPr>
        </p:nvSpPr>
        <p:spPr>
          <a:ln/>
        </p:spPr>
        <p:txBody>
          <a:bodyPr/>
          <a:lstStyle>
            <a:lvl1pPr>
              <a:defRPr/>
            </a:lvl1pPr>
          </a:lstStyle>
          <a:p>
            <a:pPr>
              <a:defRPr/>
            </a:pPr>
            <a:r>
              <a:rPr lang="en-US"/>
              <a:t>UNC Chapel Hill</a:t>
            </a:r>
          </a:p>
        </p:txBody>
      </p:sp>
      <p:sp>
        <p:nvSpPr>
          <p:cNvPr id="8" name="Rectangle 9"/>
          <p:cNvSpPr>
            <a:spLocks noGrp="1" noChangeArrowheads="1"/>
          </p:cNvSpPr>
          <p:nvPr>
            <p:ph type="ftr" sz="quarter" idx="11"/>
          </p:nvPr>
        </p:nvSpPr>
        <p:spPr>
          <a:ln/>
        </p:spPr>
        <p:txBody>
          <a:bodyPr/>
          <a:lstStyle>
            <a:lvl1pPr>
              <a:defRPr/>
            </a:lvl1pPr>
          </a:lstStyle>
          <a:p>
            <a:pPr>
              <a:defRPr/>
            </a:pPr>
            <a:r>
              <a:rPr lang="en-US"/>
              <a:t>M. C. Lin</a:t>
            </a:r>
          </a:p>
        </p:txBody>
      </p:sp>
    </p:spTree>
    <p:extLst>
      <p:ext uri="{BB962C8B-B14F-4D97-AF65-F5344CB8AC3E}">
        <p14:creationId xmlns:p14="http://schemas.microsoft.com/office/powerpoint/2010/main" val="3970333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8"/>
          <p:cNvSpPr>
            <a:spLocks noGrp="1" noChangeArrowheads="1"/>
          </p:cNvSpPr>
          <p:nvPr>
            <p:ph type="dt" sz="half" idx="10"/>
          </p:nvPr>
        </p:nvSpPr>
        <p:spPr>
          <a:ln/>
        </p:spPr>
        <p:txBody>
          <a:bodyPr/>
          <a:lstStyle>
            <a:lvl1pPr>
              <a:defRPr/>
            </a:lvl1pPr>
          </a:lstStyle>
          <a:p>
            <a:pPr>
              <a:defRPr/>
            </a:pPr>
            <a:r>
              <a:rPr lang="en-US"/>
              <a:t>UNC Chapel Hill</a:t>
            </a:r>
          </a:p>
        </p:txBody>
      </p:sp>
      <p:sp>
        <p:nvSpPr>
          <p:cNvPr id="4" name="Rectangle 9"/>
          <p:cNvSpPr>
            <a:spLocks noGrp="1" noChangeArrowheads="1"/>
          </p:cNvSpPr>
          <p:nvPr>
            <p:ph type="ftr" sz="quarter" idx="11"/>
          </p:nvPr>
        </p:nvSpPr>
        <p:spPr>
          <a:ln/>
        </p:spPr>
        <p:txBody>
          <a:bodyPr/>
          <a:lstStyle>
            <a:lvl1pPr>
              <a:defRPr/>
            </a:lvl1pPr>
          </a:lstStyle>
          <a:p>
            <a:pPr>
              <a:defRPr/>
            </a:pPr>
            <a:r>
              <a:rPr lang="en-US"/>
              <a:t>M. C. Lin</a:t>
            </a:r>
          </a:p>
        </p:txBody>
      </p:sp>
    </p:spTree>
    <p:extLst>
      <p:ext uri="{BB962C8B-B14F-4D97-AF65-F5344CB8AC3E}">
        <p14:creationId xmlns:p14="http://schemas.microsoft.com/office/powerpoint/2010/main" val="3557793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8"/>
          <p:cNvSpPr>
            <a:spLocks noGrp="1" noChangeArrowheads="1"/>
          </p:cNvSpPr>
          <p:nvPr>
            <p:ph type="dt" sz="half" idx="10"/>
          </p:nvPr>
        </p:nvSpPr>
        <p:spPr>
          <a:ln/>
        </p:spPr>
        <p:txBody>
          <a:bodyPr/>
          <a:lstStyle>
            <a:lvl1pPr>
              <a:defRPr/>
            </a:lvl1pPr>
          </a:lstStyle>
          <a:p>
            <a:pPr>
              <a:defRPr/>
            </a:pPr>
            <a:r>
              <a:rPr lang="en-US"/>
              <a:t>UNC Chapel Hill</a:t>
            </a:r>
          </a:p>
        </p:txBody>
      </p:sp>
      <p:sp>
        <p:nvSpPr>
          <p:cNvPr id="3" name="Rectangle 9"/>
          <p:cNvSpPr>
            <a:spLocks noGrp="1" noChangeArrowheads="1"/>
          </p:cNvSpPr>
          <p:nvPr>
            <p:ph type="ftr" sz="quarter" idx="11"/>
          </p:nvPr>
        </p:nvSpPr>
        <p:spPr>
          <a:ln/>
        </p:spPr>
        <p:txBody>
          <a:bodyPr/>
          <a:lstStyle>
            <a:lvl1pPr>
              <a:defRPr/>
            </a:lvl1pPr>
          </a:lstStyle>
          <a:p>
            <a:pPr>
              <a:defRPr/>
            </a:pPr>
            <a:r>
              <a:rPr lang="en-US"/>
              <a:t>M. C. Lin</a:t>
            </a:r>
          </a:p>
        </p:txBody>
      </p:sp>
    </p:spTree>
    <p:extLst>
      <p:ext uri="{BB962C8B-B14F-4D97-AF65-F5344CB8AC3E}">
        <p14:creationId xmlns:p14="http://schemas.microsoft.com/office/powerpoint/2010/main" val="1804826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8"/>
          <p:cNvSpPr>
            <a:spLocks noGrp="1" noChangeArrowheads="1"/>
          </p:cNvSpPr>
          <p:nvPr>
            <p:ph type="dt" sz="half" idx="10"/>
          </p:nvPr>
        </p:nvSpPr>
        <p:spPr>
          <a:ln/>
        </p:spPr>
        <p:txBody>
          <a:bodyPr/>
          <a:lstStyle>
            <a:lvl1pPr>
              <a:defRPr/>
            </a:lvl1pPr>
          </a:lstStyle>
          <a:p>
            <a:pPr>
              <a:defRPr/>
            </a:pPr>
            <a:r>
              <a:rPr lang="en-US"/>
              <a:t>UNC Chapel Hill</a:t>
            </a:r>
          </a:p>
        </p:txBody>
      </p:sp>
      <p:sp>
        <p:nvSpPr>
          <p:cNvPr id="6" name="Rectangle 9"/>
          <p:cNvSpPr>
            <a:spLocks noGrp="1" noChangeArrowheads="1"/>
          </p:cNvSpPr>
          <p:nvPr>
            <p:ph type="ftr" sz="quarter" idx="11"/>
          </p:nvPr>
        </p:nvSpPr>
        <p:spPr>
          <a:ln/>
        </p:spPr>
        <p:txBody>
          <a:bodyPr/>
          <a:lstStyle>
            <a:lvl1pPr>
              <a:defRPr/>
            </a:lvl1pPr>
          </a:lstStyle>
          <a:p>
            <a:pPr>
              <a:defRPr/>
            </a:pPr>
            <a:r>
              <a:rPr lang="en-US"/>
              <a:t>M. C. Lin</a:t>
            </a:r>
          </a:p>
        </p:txBody>
      </p:sp>
    </p:spTree>
    <p:extLst>
      <p:ext uri="{BB962C8B-B14F-4D97-AF65-F5344CB8AC3E}">
        <p14:creationId xmlns:p14="http://schemas.microsoft.com/office/powerpoint/2010/main" val="36484926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8"/>
          <p:cNvSpPr>
            <a:spLocks noGrp="1" noChangeArrowheads="1"/>
          </p:cNvSpPr>
          <p:nvPr>
            <p:ph type="dt" sz="half" idx="10"/>
          </p:nvPr>
        </p:nvSpPr>
        <p:spPr>
          <a:ln/>
        </p:spPr>
        <p:txBody>
          <a:bodyPr/>
          <a:lstStyle>
            <a:lvl1pPr>
              <a:defRPr/>
            </a:lvl1pPr>
          </a:lstStyle>
          <a:p>
            <a:pPr>
              <a:defRPr/>
            </a:pPr>
            <a:r>
              <a:rPr lang="en-US"/>
              <a:t>UNC Chapel Hill</a:t>
            </a:r>
          </a:p>
        </p:txBody>
      </p:sp>
      <p:sp>
        <p:nvSpPr>
          <p:cNvPr id="6" name="Rectangle 9"/>
          <p:cNvSpPr>
            <a:spLocks noGrp="1" noChangeArrowheads="1"/>
          </p:cNvSpPr>
          <p:nvPr>
            <p:ph type="ftr" sz="quarter" idx="11"/>
          </p:nvPr>
        </p:nvSpPr>
        <p:spPr>
          <a:ln/>
        </p:spPr>
        <p:txBody>
          <a:bodyPr/>
          <a:lstStyle>
            <a:lvl1pPr>
              <a:defRPr/>
            </a:lvl1pPr>
          </a:lstStyle>
          <a:p>
            <a:pPr>
              <a:defRPr/>
            </a:pPr>
            <a:r>
              <a:rPr lang="en-US"/>
              <a:t>M. C. Lin</a:t>
            </a:r>
          </a:p>
        </p:txBody>
      </p:sp>
    </p:spTree>
    <p:extLst>
      <p:ext uri="{BB962C8B-B14F-4D97-AF65-F5344CB8AC3E}">
        <p14:creationId xmlns:p14="http://schemas.microsoft.com/office/powerpoint/2010/main" val="1849552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rgbClr val="002F5E"/>
            </a:gs>
          </a:gsLst>
          <a:lin ang="5400000" scaled="1"/>
        </a:gradFill>
        <a:effectLst/>
      </p:bgPr>
    </p:bg>
    <p:spTree>
      <p:nvGrpSpPr>
        <p:cNvPr id="1" name=""/>
        <p:cNvGrpSpPr/>
        <p:nvPr/>
      </p:nvGrpSpPr>
      <p:grpSpPr>
        <a:xfrm>
          <a:off x="0" y="0"/>
          <a:ext cx="0" cy="0"/>
          <a:chOff x="0" y="0"/>
          <a:chExt cx="0" cy="0"/>
        </a:xfrm>
      </p:grpSpPr>
      <p:sp>
        <p:nvSpPr>
          <p:cNvPr id="1026" name="Rectangle 3"/>
          <p:cNvSpPr>
            <a:spLocks noChangeArrowheads="1"/>
          </p:cNvSpPr>
          <p:nvPr/>
        </p:nvSpPr>
        <p:spPr bwMode="auto">
          <a:xfrm>
            <a:off x="228600" y="1301750"/>
            <a:ext cx="4724400" cy="152400"/>
          </a:xfrm>
          <a:prstGeom prst="rect">
            <a:avLst/>
          </a:prstGeom>
          <a:solidFill>
            <a:schemeClr val="accent1">
              <a:alpha val="50195"/>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New Roman" pitchFamily="18" charset="0"/>
                <a:ea typeface="MS PGothic" pitchFamily="34" charset="-128"/>
              </a:defRPr>
            </a:lvl1pPr>
            <a:lvl2pPr marL="742950" indent="-285750">
              <a:defRPr kumimoji="1" sz="2400">
                <a:solidFill>
                  <a:schemeClr val="tx1"/>
                </a:solidFill>
                <a:latin typeface="Times New Roman" pitchFamily="18" charset="0"/>
                <a:ea typeface="MS PGothic" pitchFamily="34" charset="-128"/>
              </a:defRPr>
            </a:lvl2pPr>
            <a:lvl3pPr marL="1143000" indent="-228600">
              <a:defRPr kumimoji="1" sz="2400">
                <a:solidFill>
                  <a:schemeClr val="tx1"/>
                </a:solidFill>
                <a:latin typeface="Times New Roman" pitchFamily="18" charset="0"/>
                <a:ea typeface="MS PGothic" pitchFamily="34" charset="-128"/>
              </a:defRPr>
            </a:lvl3pPr>
            <a:lvl4pPr marL="1600200" indent="-228600">
              <a:defRPr kumimoji="1" sz="2400">
                <a:solidFill>
                  <a:schemeClr val="tx1"/>
                </a:solidFill>
                <a:latin typeface="Times New Roman" pitchFamily="18" charset="0"/>
                <a:ea typeface="MS PGothic" pitchFamily="34" charset="-128"/>
              </a:defRPr>
            </a:lvl4pPr>
            <a:lvl5pPr marL="2057400" indent="-228600">
              <a:defRPr kumimoji="1" sz="2400">
                <a:solidFill>
                  <a:schemeClr val="tx1"/>
                </a:solidFill>
                <a:latin typeface="Times New Roman" pitchFamily="18" charset="0"/>
                <a:ea typeface="MS PGothic" pitchFamily="34" charset="-128"/>
              </a:defRPr>
            </a:lvl5pPr>
            <a:lvl6pPr marL="2514600" indent="-228600" algn="ctr" eaLnBrk="0" fontAlgn="base" hangingPunct="0">
              <a:spcBef>
                <a:spcPct val="0"/>
              </a:spcBef>
              <a:spcAft>
                <a:spcPct val="0"/>
              </a:spcAft>
              <a:defRPr kumimoji="1" sz="2400">
                <a:solidFill>
                  <a:schemeClr val="tx1"/>
                </a:solidFill>
                <a:latin typeface="Times New Roman" pitchFamily="18" charset="0"/>
                <a:ea typeface="MS PGothic" pitchFamily="34" charset="-128"/>
              </a:defRPr>
            </a:lvl6pPr>
            <a:lvl7pPr marL="2971800" indent="-228600" algn="ctr" eaLnBrk="0" fontAlgn="base" hangingPunct="0">
              <a:spcBef>
                <a:spcPct val="0"/>
              </a:spcBef>
              <a:spcAft>
                <a:spcPct val="0"/>
              </a:spcAft>
              <a:defRPr kumimoji="1" sz="2400">
                <a:solidFill>
                  <a:schemeClr val="tx1"/>
                </a:solidFill>
                <a:latin typeface="Times New Roman" pitchFamily="18" charset="0"/>
                <a:ea typeface="MS PGothic" pitchFamily="34" charset="-128"/>
              </a:defRPr>
            </a:lvl7pPr>
            <a:lvl8pPr marL="3429000" indent="-228600" algn="ctr" eaLnBrk="0" fontAlgn="base" hangingPunct="0">
              <a:spcBef>
                <a:spcPct val="0"/>
              </a:spcBef>
              <a:spcAft>
                <a:spcPct val="0"/>
              </a:spcAft>
              <a:defRPr kumimoji="1" sz="2400">
                <a:solidFill>
                  <a:schemeClr val="tx1"/>
                </a:solidFill>
                <a:latin typeface="Times New Roman" pitchFamily="18" charset="0"/>
                <a:ea typeface="MS PGothic" pitchFamily="34" charset="-128"/>
              </a:defRPr>
            </a:lvl8pPr>
            <a:lvl9pPr marL="3886200" indent="-228600" algn="ctr" eaLnBrk="0" fontAlgn="base" hangingPunct="0">
              <a:spcBef>
                <a:spcPct val="0"/>
              </a:spcBef>
              <a:spcAft>
                <a:spcPct val="0"/>
              </a:spcAft>
              <a:defRPr kumimoji="1" sz="2400">
                <a:solidFill>
                  <a:schemeClr val="tx1"/>
                </a:solidFill>
                <a:latin typeface="Times New Roman" pitchFamily="18" charset="0"/>
                <a:ea typeface="MS PGothic" pitchFamily="34" charset="-128"/>
              </a:defRPr>
            </a:lvl9pPr>
          </a:lstStyle>
          <a:p>
            <a:pPr algn="ctr">
              <a:defRPr/>
            </a:pPr>
            <a:endParaRPr lang="en-US" altLang="en-US" smtClean="0"/>
          </a:p>
        </p:txBody>
      </p:sp>
      <p:sp>
        <p:nvSpPr>
          <p:cNvPr id="1027" name="Rectangle 6"/>
          <p:cNvSpPr>
            <a:spLocks noGrp="1" noChangeArrowheads="1"/>
          </p:cNvSpPr>
          <p:nvPr>
            <p:ph type="title"/>
          </p:nvPr>
        </p:nvSpPr>
        <p:spPr bwMode="auto">
          <a:xfrm>
            <a:off x="381000" y="293688"/>
            <a:ext cx="7620000" cy="849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ctr" anchorCtr="0" compatLnSpc="1">
            <a:prstTxWarp prst="textNoShape">
              <a:avLst/>
            </a:prstTxWarp>
          </a:bodyPr>
          <a:lstStyle/>
          <a:p>
            <a:pPr lvl="0"/>
            <a:r>
              <a:rPr lang="en-US" altLang="en-US" smtClean="0"/>
              <a:t>Click to edit Master title style</a:t>
            </a:r>
          </a:p>
        </p:txBody>
      </p:sp>
      <p:sp>
        <p:nvSpPr>
          <p:cNvPr id="1028" name="Rectangle 7"/>
          <p:cNvSpPr>
            <a:spLocks noGrp="1" noChangeArrowheads="1"/>
          </p:cNvSpPr>
          <p:nvPr>
            <p:ph type="body" idx="1"/>
          </p:nvPr>
        </p:nvSpPr>
        <p:spPr bwMode="auto">
          <a:xfrm>
            <a:off x="704850" y="1725613"/>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32" name="Rectangle 8"/>
          <p:cNvSpPr>
            <a:spLocks noGrp="1" noChangeArrowheads="1"/>
          </p:cNvSpPr>
          <p:nvPr>
            <p:ph type="dt" sz="half" idx="2"/>
          </p:nvPr>
        </p:nvSpPr>
        <p:spPr bwMode="auto">
          <a:xfrm>
            <a:off x="366713" y="6529388"/>
            <a:ext cx="1905000" cy="328612"/>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l">
              <a:defRPr sz="1800" b="1">
                <a:solidFill>
                  <a:srgbClr val="FDE00D"/>
                </a:solidFill>
                <a:latin typeface="Times New Roman" charset="0"/>
                <a:ea typeface="+mn-ea"/>
                <a:cs typeface="+mn-cs"/>
              </a:defRPr>
            </a:lvl1pPr>
          </a:lstStyle>
          <a:p>
            <a:pPr>
              <a:defRPr/>
            </a:pPr>
            <a:r>
              <a:rPr lang="en-US"/>
              <a:t>UNC Chapel Hill</a:t>
            </a:r>
          </a:p>
        </p:txBody>
      </p:sp>
      <p:sp>
        <p:nvSpPr>
          <p:cNvPr id="1033" name="Rectangle 9"/>
          <p:cNvSpPr>
            <a:spLocks noGrp="1" noChangeArrowheads="1"/>
          </p:cNvSpPr>
          <p:nvPr>
            <p:ph type="ftr" sz="quarter" idx="3"/>
          </p:nvPr>
        </p:nvSpPr>
        <p:spPr bwMode="auto">
          <a:xfrm>
            <a:off x="4772025" y="6484938"/>
            <a:ext cx="3994150" cy="373062"/>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a:defRPr sz="1800" b="1">
                <a:solidFill>
                  <a:srgbClr val="FDE00D"/>
                </a:solidFill>
                <a:latin typeface="Times New Roman" charset="0"/>
                <a:ea typeface="+mn-ea"/>
                <a:cs typeface="+mn-cs"/>
              </a:defRPr>
            </a:lvl1pPr>
          </a:lstStyle>
          <a:p>
            <a:pPr>
              <a:defRPr/>
            </a:pPr>
            <a:r>
              <a:rPr lang="en-US"/>
              <a:t>M. C. Lin</a:t>
            </a:r>
          </a:p>
        </p:txBody>
      </p:sp>
      <p:graphicFrame>
        <p:nvGraphicFramePr>
          <p:cNvPr id="1031" name="Object 11"/>
          <p:cNvGraphicFramePr>
            <a:graphicFrameLocks noChangeAspect="1"/>
          </p:cNvGraphicFramePr>
          <p:nvPr/>
        </p:nvGraphicFramePr>
        <p:xfrm>
          <a:off x="7991475" y="219075"/>
          <a:ext cx="895350" cy="895350"/>
        </p:xfrm>
        <a:graphic>
          <a:graphicData uri="http://schemas.openxmlformats.org/presentationml/2006/ole">
            <mc:AlternateContent xmlns:mc="http://schemas.openxmlformats.org/markup-compatibility/2006">
              <mc:Choice xmlns:v="urn:schemas-microsoft-com:vml" Requires="v">
                <p:oleObj spid="_x0000_s1071" name="Image" r:id="rId14" imgW="876500" imgH="876500" progId="Photoshop.Image.4">
                  <p:embed/>
                </p:oleObj>
              </mc:Choice>
              <mc:Fallback>
                <p:oleObj name="Image" r:id="rId14" imgW="876500" imgH="876500" progId="Photoshop.Image.4">
                  <p:embed/>
                  <p:pic>
                    <p:nvPicPr>
                      <p:cNvPr id="0" name="Object 11"/>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7991475" y="219075"/>
                        <a:ext cx="895350" cy="895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Tree>
  </p:cSld>
  <p:clrMap bg1="dk2" tx1="lt1" bg2="dk1" tx2="lt2" accent1="accent1" accent2="accent2" accent3="accent3" accent4="accent4" accent5="accent5" accent6="accent6" hlink="hlink" folHlink="folHlink"/>
  <p:sldLayoutIdLst>
    <p:sldLayoutId id="2147483971" r:id="rId1"/>
    <p:sldLayoutId id="2147483961" r:id="rId2"/>
    <p:sldLayoutId id="2147483962" r:id="rId3"/>
    <p:sldLayoutId id="2147483963" r:id="rId4"/>
    <p:sldLayoutId id="2147483964" r:id="rId5"/>
    <p:sldLayoutId id="2147483965" r:id="rId6"/>
    <p:sldLayoutId id="2147483966" r:id="rId7"/>
    <p:sldLayoutId id="2147483967" r:id="rId8"/>
    <p:sldLayoutId id="2147483968" r:id="rId9"/>
    <p:sldLayoutId id="2147483969" r:id="rId10"/>
    <p:sldLayoutId id="2147483970" r:id="rId11"/>
  </p:sldLayoutIdLst>
  <p:hf sldNum="0" hdr="0"/>
  <p:txStyles>
    <p:titleStyle>
      <a:lvl1pPr algn="ctr" rtl="0" eaLnBrk="0" fontAlgn="base" hangingPunct="0">
        <a:spcBef>
          <a:spcPct val="0"/>
        </a:spcBef>
        <a:spcAft>
          <a:spcPct val="0"/>
        </a:spcAft>
        <a:defRPr kumimoji="1" sz="4000" b="1">
          <a:solidFill>
            <a:srgbClr val="FFFF00"/>
          </a:solidFill>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4000" b="1">
          <a:solidFill>
            <a:srgbClr val="FFFF00"/>
          </a:solidFill>
          <a:latin typeface="Times New Roman"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4000" b="1">
          <a:solidFill>
            <a:srgbClr val="FFFF00"/>
          </a:solidFill>
          <a:latin typeface="Times New Roman"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4000" b="1">
          <a:solidFill>
            <a:srgbClr val="FFFF00"/>
          </a:solidFill>
          <a:latin typeface="Times New Roman"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4000" b="1">
          <a:solidFill>
            <a:srgbClr val="FFFF00"/>
          </a:solidFill>
          <a:latin typeface="Times New Roman" charset="0"/>
          <a:ea typeface="MS PGothic" panose="020B0600070205080204" pitchFamily="34" charset="-128"/>
          <a:cs typeface="ＭＳ Ｐゴシック" charset="0"/>
        </a:defRPr>
      </a:lvl5pPr>
      <a:lvl6pPr marL="457200" algn="ctr" rtl="0" eaLnBrk="0" fontAlgn="base" hangingPunct="0">
        <a:spcBef>
          <a:spcPct val="0"/>
        </a:spcBef>
        <a:spcAft>
          <a:spcPct val="0"/>
        </a:spcAft>
        <a:defRPr kumimoji="1" sz="4000" b="1">
          <a:solidFill>
            <a:srgbClr val="FFFF00"/>
          </a:solidFill>
          <a:latin typeface="Times New Roman" charset="0"/>
        </a:defRPr>
      </a:lvl6pPr>
      <a:lvl7pPr marL="914400" algn="ctr" rtl="0" eaLnBrk="0" fontAlgn="base" hangingPunct="0">
        <a:spcBef>
          <a:spcPct val="0"/>
        </a:spcBef>
        <a:spcAft>
          <a:spcPct val="0"/>
        </a:spcAft>
        <a:defRPr kumimoji="1" sz="4000" b="1">
          <a:solidFill>
            <a:srgbClr val="FFFF00"/>
          </a:solidFill>
          <a:latin typeface="Times New Roman" charset="0"/>
        </a:defRPr>
      </a:lvl7pPr>
      <a:lvl8pPr marL="1371600" algn="ctr" rtl="0" eaLnBrk="0" fontAlgn="base" hangingPunct="0">
        <a:spcBef>
          <a:spcPct val="0"/>
        </a:spcBef>
        <a:spcAft>
          <a:spcPct val="0"/>
        </a:spcAft>
        <a:defRPr kumimoji="1" sz="4000" b="1">
          <a:solidFill>
            <a:srgbClr val="FFFF00"/>
          </a:solidFill>
          <a:latin typeface="Times New Roman" charset="0"/>
        </a:defRPr>
      </a:lvl8pPr>
      <a:lvl9pPr marL="1828800" algn="ctr" rtl="0" eaLnBrk="0" fontAlgn="base" hangingPunct="0">
        <a:spcBef>
          <a:spcPct val="0"/>
        </a:spcBef>
        <a:spcAft>
          <a:spcPct val="0"/>
        </a:spcAft>
        <a:defRPr kumimoji="1" sz="4000" b="1">
          <a:solidFill>
            <a:srgbClr val="FFFF00"/>
          </a:solidFill>
          <a:latin typeface="Times New Roman" charset="0"/>
        </a:defRPr>
      </a:lvl9pPr>
    </p:titleStyle>
    <p:bodyStyle>
      <a:lvl1pPr marL="342900" indent="-342900" algn="l" rtl="0" eaLnBrk="0" fontAlgn="base" hangingPunct="0">
        <a:spcBef>
          <a:spcPct val="20000"/>
        </a:spcBef>
        <a:spcAft>
          <a:spcPct val="0"/>
        </a:spcAft>
        <a:buClr>
          <a:srgbClr val="FF6600"/>
        </a:buClr>
        <a:buSzPct val="80000"/>
        <a:buFont typeface="Wingdings" panose="05000000000000000000" pitchFamily="2" charset="2"/>
        <a:buChar char="l"/>
        <a:defRPr kumimoji="1" sz="3200" b="1">
          <a:solidFill>
            <a:schemeClr val="tx1"/>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rgbClr val="00FFFF"/>
        </a:buClr>
        <a:buChar char="–"/>
        <a:defRPr kumimoji="1" sz="2800" b="1">
          <a:solidFill>
            <a:srgbClr val="3DDE2C"/>
          </a:solidFill>
          <a:latin typeface="+mn-lt"/>
          <a:ea typeface="MS PGothic" panose="020B0600070205080204" pitchFamily="34" charset="-128"/>
        </a:defRPr>
      </a:lvl2pPr>
      <a:lvl3pPr marL="1143000" indent="-228600" algn="l" rtl="0" eaLnBrk="0" fontAlgn="base" hangingPunct="0">
        <a:spcBef>
          <a:spcPct val="20000"/>
        </a:spcBef>
        <a:spcAft>
          <a:spcPct val="0"/>
        </a:spcAft>
        <a:buClr>
          <a:srgbClr val="FF00FF"/>
        </a:buClr>
        <a:buChar char="•"/>
        <a:defRPr kumimoji="1" sz="2400" b="1">
          <a:solidFill>
            <a:srgbClr val="CC99FF"/>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1"/>
        </a:buClr>
        <a:buChar char="–"/>
        <a:defRPr kumimoji="1" sz="2000" b="1">
          <a:solidFill>
            <a:srgbClr val="FFCC00"/>
          </a:solidFill>
          <a:latin typeface="+mn-lt"/>
          <a:ea typeface="MS PGothic" panose="020B0600070205080204" pitchFamily="34" charset="-128"/>
        </a:defRPr>
      </a:lvl4pPr>
      <a:lvl5pPr marL="2057400" indent="-228600" algn="l" rtl="0" eaLnBrk="0" fontAlgn="base" hangingPunct="0">
        <a:spcBef>
          <a:spcPct val="20000"/>
        </a:spcBef>
        <a:spcAft>
          <a:spcPct val="0"/>
        </a:spcAft>
        <a:buClr>
          <a:schemeClr val="accent2"/>
        </a:buClr>
        <a:buChar char="•"/>
        <a:defRPr kumimoji="1" sz="2000" b="1">
          <a:solidFill>
            <a:schemeClr val="folHlink"/>
          </a:solidFill>
          <a:latin typeface="+mn-lt"/>
          <a:ea typeface="MS PGothic" panose="020B0600070205080204" pitchFamily="34" charset="-128"/>
        </a:defRPr>
      </a:lvl5pPr>
      <a:lvl6pPr marL="2514600" indent="-228600" algn="l" rtl="0" eaLnBrk="0" fontAlgn="base" hangingPunct="0">
        <a:spcBef>
          <a:spcPct val="20000"/>
        </a:spcBef>
        <a:spcAft>
          <a:spcPct val="0"/>
        </a:spcAft>
        <a:buClr>
          <a:schemeClr val="accent2"/>
        </a:buClr>
        <a:buChar char="•"/>
        <a:defRPr kumimoji="1" sz="2000" b="1">
          <a:solidFill>
            <a:schemeClr val="folHlink"/>
          </a:solidFill>
          <a:latin typeface="+mn-lt"/>
        </a:defRPr>
      </a:lvl6pPr>
      <a:lvl7pPr marL="2971800" indent="-228600" algn="l" rtl="0" eaLnBrk="0" fontAlgn="base" hangingPunct="0">
        <a:spcBef>
          <a:spcPct val="20000"/>
        </a:spcBef>
        <a:spcAft>
          <a:spcPct val="0"/>
        </a:spcAft>
        <a:buClr>
          <a:schemeClr val="accent2"/>
        </a:buClr>
        <a:buChar char="•"/>
        <a:defRPr kumimoji="1" sz="2000" b="1">
          <a:solidFill>
            <a:schemeClr val="folHlink"/>
          </a:solidFill>
          <a:latin typeface="+mn-lt"/>
        </a:defRPr>
      </a:lvl7pPr>
      <a:lvl8pPr marL="3429000" indent="-228600" algn="l" rtl="0" eaLnBrk="0" fontAlgn="base" hangingPunct="0">
        <a:spcBef>
          <a:spcPct val="20000"/>
        </a:spcBef>
        <a:spcAft>
          <a:spcPct val="0"/>
        </a:spcAft>
        <a:buClr>
          <a:schemeClr val="accent2"/>
        </a:buClr>
        <a:buChar char="•"/>
        <a:defRPr kumimoji="1" sz="2000" b="1">
          <a:solidFill>
            <a:schemeClr val="folHlink"/>
          </a:solidFill>
          <a:latin typeface="+mn-lt"/>
        </a:defRPr>
      </a:lvl8pPr>
      <a:lvl9pPr marL="3886200" indent="-228600" algn="l" rtl="0" eaLnBrk="0" fontAlgn="base" hangingPunct="0">
        <a:spcBef>
          <a:spcPct val="20000"/>
        </a:spcBef>
        <a:spcAft>
          <a:spcPct val="0"/>
        </a:spcAft>
        <a:buClr>
          <a:schemeClr val="accent2"/>
        </a:buClr>
        <a:buChar char="•"/>
        <a:defRPr kumimoji="1" sz="2000" b="1">
          <a:solidFill>
            <a:schemeClr val="folHlink"/>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6.jpe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audio" Target="../media/media19.m4a"/><Relationship Id="rId2" Type="http://schemas.microsoft.com/office/2007/relationships/media" Target="../media/media19.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19.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audio" Target="../media/media20.m4a"/><Relationship Id="rId2" Type="http://schemas.microsoft.com/office/2007/relationships/media" Target="../media/media20.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20.xml"/><Relationship Id="rId4"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audio" Target="../media/media21.m4a"/><Relationship Id="rId2" Type="http://schemas.microsoft.com/office/2007/relationships/media" Target="../media/media21.m4a"/><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21.xml"/><Relationship Id="rId4"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2.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2.png"/><Relationship Id="rId4"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34819" name="Rectangle 2"/>
          <p:cNvSpPr>
            <a:spLocks noGrp="1" noChangeArrowheads="1"/>
          </p:cNvSpPr>
          <p:nvPr>
            <p:ph type="title"/>
          </p:nvPr>
        </p:nvSpPr>
        <p:spPr>
          <a:xfrm>
            <a:off x="0" y="152400"/>
            <a:ext cx="8101013" cy="849313"/>
          </a:xfrm>
        </p:spPr>
        <p:txBody>
          <a:bodyPr/>
          <a:lstStyle/>
          <a:p>
            <a:r>
              <a:rPr lang="en-US" altLang="en-US" dirty="0" smtClean="0"/>
              <a:t>Simplex Algorithm for Linear Programming: The Implementation</a:t>
            </a:r>
          </a:p>
        </p:txBody>
      </p:sp>
      <p:sp>
        <p:nvSpPr>
          <p:cNvPr id="34820" name="Rectangle 3"/>
          <p:cNvSpPr>
            <a:spLocks noGrp="1" noChangeArrowheads="1"/>
          </p:cNvSpPr>
          <p:nvPr>
            <p:ph type="body" idx="1"/>
          </p:nvPr>
        </p:nvSpPr>
        <p:spPr>
          <a:xfrm>
            <a:off x="277813" y="1506538"/>
            <a:ext cx="8713787" cy="5022850"/>
          </a:xfrm>
        </p:spPr>
        <p:txBody>
          <a:bodyPr/>
          <a:lstStyle/>
          <a:p>
            <a:r>
              <a:rPr lang="en-US" altLang="en-US" sz="2600" dirty="0" smtClean="0"/>
              <a:t>You need to have understood the video on Introduction to the Optimization and Linear Programming concepts and approaches</a:t>
            </a:r>
          </a:p>
          <a:p>
            <a:endParaRPr lang="en-US" altLang="en-US" sz="400" dirty="0" smtClean="0"/>
          </a:p>
          <a:p>
            <a:r>
              <a:rPr lang="en-US" altLang="en-US" sz="2600" dirty="0" smtClean="0"/>
              <a:t>This video focuses on turning the approaches into an actually implemented algorithm</a:t>
            </a:r>
          </a:p>
          <a:p>
            <a:r>
              <a:rPr lang="en-US" altLang="en-US" sz="2600" dirty="0" smtClean="0"/>
              <a:t>We assume the problem has been converted to standard form</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p:transition advTm="8699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Date Placeholder 3"/>
          <p:cNvSpPr txBox="1">
            <a:spLocks noGrp="1"/>
          </p:cNvSpPr>
          <p:nvPr/>
        </p:nvSpPr>
        <p:spPr bwMode="auto">
          <a:xfrm>
            <a:off x="366713" y="6529388"/>
            <a:ext cx="1905000" cy="32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nchor="ct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a:solidFill>
                  <a:srgbClr val="FDE00D"/>
                </a:solidFill>
                <a:latin typeface="Times New Roman" panose="02020603050405020304" pitchFamily="18" charset="0"/>
              </a:rPr>
              <a:t>UNC Chapel Hill</a:t>
            </a:r>
          </a:p>
        </p:txBody>
      </p:sp>
      <p:sp>
        <p:nvSpPr>
          <p:cNvPr id="43011" name="Rectangle 2"/>
          <p:cNvSpPr>
            <a:spLocks noGrp="1" noChangeArrowheads="1"/>
          </p:cNvSpPr>
          <p:nvPr>
            <p:ph type="title" idx="4294967295"/>
          </p:nvPr>
        </p:nvSpPr>
        <p:spPr>
          <a:xfrm>
            <a:off x="381000" y="304800"/>
            <a:ext cx="7620000" cy="849313"/>
          </a:xfrm>
        </p:spPr>
        <p:txBody>
          <a:bodyPr/>
          <a:lstStyle/>
          <a:p>
            <a:r>
              <a:rPr lang="en-US" altLang="en-US" smtClean="0"/>
              <a:t>Pivoting</a:t>
            </a:r>
          </a:p>
        </p:txBody>
      </p:sp>
      <p:sp>
        <p:nvSpPr>
          <p:cNvPr id="43012" name="Rectangle 3"/>
          <p:cNvSpPr>
            <a:spLocks noGrp="1" noChangeArrowheads="1"/>
          </p:cNvSpPr>
          <p:nvPr>
            <p:ph type="body" idx="4294967295"/>
          </p:nvPr>
        </p:nvSpPr>
        <p:spPr>
          <a:xfrm>
            <a:off x="152400" y="1535113"/>
            <a:ext cx="3200400" cy="5170487"/>
          </a:xfrm>
        </p:spPr>
        <p:txBody>
          <a:bodyPr/>
          <a:lstStyle/>
          <a:p>
            <a:pPr>
              <a:lnSpc>
                <a:spcPct val="80000"/>
              </a:lnSpc>
              <a:spcBef>
                <a:spcPct val="30000"/>
              </a:spcBef>
            </a:pPr>
            <a:r>
              <a:rPr kumimoji="0" lang="en-US" altLang="en-US" sz="2800" b="0" smtClean="0"/>
              <a:t>Pivoting is recasting the constraints and objective function, given an entering variable to move along and a leaving variable which is no longer involved the constraints relevant to this step.</a:t>
            </a:r>
          </a:p>
          <a:p>
            <a:pPr>
              <a:lnSpc>
                <a:spcPct val="80000"/>
              </a:lnSpc>
              <a:spcBef>
                <a:spcPct val="30000"/>
              </a:spcBef>
            </a:pPr>
            <a:endParaRPr lang="en-US" altLang="en-US" sz="3600" b="0" smtClean="0"/>
          </a:p>
        </p:txBody>
      </p:sp>
      <p:pic>
        <p:nvPicPr>
          <p:cNvPr id="43013" name="Picture 5" descr="p86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02000" y="1371600"/>
            <a:ext cx="5842000" cy="530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302488824"/>
      </p:ext>
    </p:extLst>
  </p:cSld>
  <p:clrMapOvr>
    <a:masterClrMapping/>
  </p:clrMapOvr>
  <p:transition advTm="3475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40963" name="Rectangle 2"/>
          <p:cNvSpPr>
            <a:spLocks noGrp="1" noChangeArrowheads="1"/>
          </p:cNvSpPr>
          <p:nvPr>
            <p:ph type="title"/>
          </p:nvPr>
        </p:nvSpPr>
        <p:spPr/>
        <p:txBody>
          <a:bodyPr/>
          <a:lstStyle/>
          <a:p>
            <a:r>
              <a:rPr lang="en-US" altLang="en-US" smtClean="0"/>
              <a:t>Optimizing the n+m Variables</a:t>
            </a:r>
          </a:p>
        </p:txBody>
      </p:sp>
      <p:sp>
        <p:nvSpPr>
          <p:cNvPr id="40964" name="Rectangle 3"/>
          <p:cNvSpPr>
            <a:spLocks noGrp="1" noChangeArrowheads="1"/>
          </p:cNvSpPr>
          <p:nvPr>
            <p:ph type="body" idx="1"/>
          </p:nvPr>
        </p:nvSpPr>
        <p:spPr>
          <a:xfrm>
            <a:off x="0" y="1687512"/>
            <a:ext cx="9144000" cy="4941888"/>
          </a:xfrm>
        </p:spPr>
        <p:txBody>
          <a:bodyPr/>
          <a:lstStyle/>
          <a:p>
            <a:pPr>
              <a:lnSpc>
                <a:spcPct val="90000"/>
              </a:lnSpc>
              <a:spcBef>
                <a:spcPct val="30000"/>
              </a:spcBef>
            </a:pPr>
            <a:r>
              <a:rPr lang="en-US" altLang="en-US" sz="2400" dirty="0" smtClean="0"/>
              <a:t>The </a:t>
            </a:r>
            <a:r>
              <a:rPr lang="en-US" altLang="en-US" sz="2400" dirty="0"/>
              <a:t>n variables in the objective function and the m variables on the left side of the </a:t>
            </a:r>
            <a:r>
              <a:rPr lang="en-US" altLang="en-US" sz="2400" dirty="0" err="1"/>
              <a:t>contraint</a:t>
            </a:r>
            <a:r>
              <a:rPr lang="en-US" altLang="en-US" sz="2400" dirty="0"/>
              <a:t> equations are non-overlapping subsets of the </a:t>
            </a:r>
            <a:r>
              <a:rPr lang="en-US" altLang="en-US" sz="2400" dirty="0" err="1"/>
              <a:t>n+m</a:t>
            </a:r>
            <a:r>
              <a:rPr lang="en-US" altLang="en-US" sz="2400" dirty="0"/>
              <a:t> total variables </a:t>
            </a:r>
          </a:p>
          <a:p>
            <a:pPr>
              <a:lnSpc>
                <a:spcPct val="90000"/>
              </a:lnSpc>
              <a:spcBef>
                <a:spcPct val="30000"/>
              </a:spcBef>
            </a:pPr>
            <a:r>
              <a:rPr lang="en-US" altLang="en-US" sz="2400" dirty="0" smtClean="0"/>
              <a:t>Each </a:t>
            </a:r>
            <a:r>
              <a:rPr lang="en-US" altLang="en-US" sz="2400" dirty="0"/>
              <a:t>vertex-to-adjacent-vertex move optimizes the objective function over a single one of the basic variables, namely the leaving </a:t>
            </a:r>
            <a:r>
              <a:rPr lang="en-US" altLang="en-US" sz="2400" dirty="0" smtClean="0"/>
              <a:t>variable, which you will be increasing from zero</a:t>
            </a:r>
          </a:p>
          <a:p>
            <a:pPr lvl="1">
              <a:lnSpc>
                <a:spcPct val="90000"/>
              </a:lnSpc>
              <a:spcBef>
                <a:spcPct val="30000"/>
              </a:spcBef>
            </a:pPr>
            <a:r>
              <a:rPr lang="en-US" altLang="en-US" sz="2000" dirty="0" smtClean="0"/>
              <a:t>Thus, in obtaining a maximum,  you want a leaving variable (from among the basic set) that has a positive coefficient in the objective function; any one will do</a:t>
            </a:r>
          </a:p>
          <a:p>
            <a:pPr lvl="1">
              <a:lnSpc>
                <a:spcPct val="90000"/>
              </a:lnSpc>
              <a:spcBef>
                <a:spcPct val="30000"/>
              </a:spcBef>
            </a:pPr>
            <a:r>
              <a:rPr lang="en-US" altLang="en-US" sz="2000" dirty="0" smtClean="0"/>
              <a:t>If none of the basic variables has a positive coefficient in the objective function, it can be shown that the maximum has been reached</a:t>
            </a:r>
            <a:endParaRPr lang="en-US" altLang="en-US" sz="2000" dirty="0"/>
          </a:p>
          <a:p>
            <a:pPr>
              <a:lnSpc>
                <a:spcPct val="90000"/>
              </a:lnSpc>
              <a:spcBef>
                <a:spcPct val="30000"/>
              </a:spcBef>
            </a:pPr>
            <a:endParaRPr lang="en-US" altLang="en-US" sz="2400" dirty="0">
              <a:cs typeface="Arial" panose="020B0604020202020204" pitchFamily="34" charset="0"/>
              <a:sym typeface="Symbol" panose="05050102010706020507" pitchFamily="18" charset="2"/>
            </a:endParaRPr>
          </a:p>
          <a:p>
            <a:pPr>
              <a:lnSpc>
                <a:spcPct val="90000"/>
              </a:lnSpc>
              <a:spcBef>
                <a:spcPct val="30000"/>
              </a:spcBef>
            </a:pPr>
            <a:endParaRPr lang="en-US" altLang="en-US" sz="2400" dirty="0">
              <a:cs typeface="Arial" panose="020B0604020202020204" pitchFamily="34" charset="0"/>
              <a:sym typeface="Symbol" panose="05050102010706020507" pitchFamily="18" charset="2"/>
            </a:endParaRPr>
          </a:p>
          <a:p>
            <a:pPr lvl="1">
              <a:lnSpc>
                <a:spcPct val="90000"/>
              </a:lnSpc>
              <a:spcBef>
                <a:spcPct val="30000"/>
              </a:spcBef>
            </a:pPr>
            <a:endParaRPr lang="en-US" altLang="en-US" sz="2000" dirty="0">
              <a:cs typeface="Arial" panose="020B0604020202020204" pitchFamily="34" charset="0"/>
              <a:sym typeface="Symbol" panose="05050102010706020507" pitchFamily="18" charset="2"/>
            </a:endParaRPr>
          </a:p>
          <a:p>
            <a:pPr>
              <a:lnSpc>
                <a:spcPct val="90000"/>
              </a:lnSpc>
              <a:spcBef>
                <a:spcPct val="30000"/>
              </a:spcBef>
            </a:pPr>
            <a:endParaRPr lang="en-US" altLang="en-US" sz="2400" dirty="0" smtClean="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p:transition advTm="22853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45059" name="Rectangle 2"/>
          <p:cNvSpPr>
            <a:spLocks noGrp="1" noChangeArrowheads="1"/>
          </p:cNvSpPr>
          <p:nvPr>
            <p:ph type="title"/>
          </p:nvPr>
        </p:nvSpPr>
        <p:spPr/>
        <p:txBody>
          <a:bodyPr/>
          <a:lstStyle/>
          <a:p>
            <a:r>
              <a:rPr lang="en-US" altLang="en-US" dirty="0" smtClean="0"/>
              <a:t>Finding the Leaving Variable in a Single Optimization Move</a:t>
            </a:r>
          </a:p>
        </p:txBody>
      </p:sp>
      <p:sp>
        <p:nvSpPr>
          <p:cNvPr id="45060" name="Rectangle 3"/>
          <p:cNvSpPr>
            <a:spLocks noGrp="1" noChangeArrowheads="1"/>
          </p:cNvSpPr>
          <p:nvPr>
            <p:ph type="body" idx="1"/>
          </p:nvPr>
        </p:nvSpPr>
        <p:spPr>
          <a:xfrm>
            <a:off x="0" y="1535113"/>
            <a:ext cx="9144000" cy="4941887"/>
          </a:xfrm>
        </p:spPr>
        <p:txBody>
          <a:bodyPr/>
          <a:lstStyle/>
          <a:p>
            <a:pPr>
              <a:lnSpc>
                <a:spcPct val="90000"/>
              </a:lnSpc>
              <a:spcBef>
                <a:spcPct val="30000"/>
              </a:spcBef>
            </a:pPr>
            <a:r>
              <a:rPr lang="en-US" altLang="en-US" sz="2400" dirty="0" smtClean="0"/>
              <a:t>Having chosen </a:t>
            </a:r>
            <a:r>
              <a:rPr lang="en-US" altLang="en-US" sz="2800" i="1" dirty="0" err="1" smtClean="0">
                <a:latin typeface="+mj-lt"/>
              </a:rPr>
              <a:t>x</a:t>
            </a:r>
            <a:r>
              <a:rPr lang="en-US" altLang="en-US" sz="2800" i="1" baseline="-25000" dirty="0" err="1" smtClean="0">
                <a:latin typeface="+mj-lt"/>
              </a:rPr>
              <a:t>k</a:t>
            </a:r>
            <a:r>
              <a:rPr lang="en-US" altLang="en-US" sz="2400" dirty="0" smtClean="0"/>
              <a:t>, increasing it and thus the objective function until some other variable </a:t>
            </a:r>
            <a:r>
              <a:rPr lang="en-US" altLang="en-US" sz="2800" i="1" dirty="0" err="1" smtClean="0">
                <a:latin typeface="+mj-lt"/>
              </a:rPr>
              <a:t>x</a:t>
            </a:r>
            <a:r>
              <a:rPr lang="en-US" altLang="en-US" sz="2800" i="1" baseline="-25000" dirty="0" err="1" smtClean="0">
                <a:latin typeface="+mj-lt"/>
              </a:rPr>
              <a:t>j</a:t>
            </a:r>
            <a:r>
              <a:rPr lang="en-US" altLang="en-US" sz="2400" dirty="0" smtClean="0"/>
              <a:t> </a:t>
            </a:r>
            <a:r>
              <a:rPr lang="en-US" altLang="en-US" sz="2400" dirty="0" smtClean="0">
                <a:cs typeface="Arial" panose="020B0604020202020204" pitchFamily="34" charset="0"/>
                <a:sym typeface="Symbol" panose="05050102010706020507" pitchFamily="18" charset="2"/>
              </a:rPr>
              <a:t>becomes 0.</a:t>
            </a:r>
            <a:endParaRPr lang="en-US" altLang="en-US" sz="2400" dirty="0" smtClean="0"/>
          </a:p>
          <a:p>
            <a:pPr lvl="1">
              <a:lnSpc>
                <a:spcPct val="90000"/>
              </a:lnSpc>
              <a:spcBef>
                <a:spcPct val="30000"/>
              </a:spcBef>
            </a:pPr>
            <a:r>
              <a:rPr lang="en-US" altLang="en-US" sz="2000" dirty="0" smtClean="0"/>
              <a:t>We will then be at a new vertex.</a:t>
            </a:r>
          </a:p>
          <a:p>
            <a:pPr lvl="1">
              <a:lnSpc>
                <a:spcPct val="90000"/>
              </a:lnSpc>
              <a:spcBef>
                <a:spcPct val="30000"/>
              </a:spcBef>
            </a:pPr>
            <a:r>
              <a:rPr lang="en-US" altLang="en-US" sz="2400" i="1" dirty="0" err="1" smtClean="0">
                <a:latin typeface="+mj-lt"/>
              </a:rPr>
              <a:t>x</a:t>
            </a:r>
            <a:r>
              <a:rPr lang="en-US" altLang="en-US" sz="2400" i="1" baseline="-25000" dirty="0" err="1" smtClean="0">
                <a:latin typeface="+mj-lt"/>
              </a:rPr>
              <a:t>j</a:t>
            </a:r>
            <a:r>
              <a:rPr lang="en-US" altLang="en-US" sz="2000" dirty="0" smtClean="0"/>
              <a:t> is one of the non-basic variables, written in terms of the basic ones</a:t>
            </a:r>
          </a:p>
          <a:p>
            <a:pPr>
              <a:lnSpc>
                <a:spcPct val="90000"/>
              </a:lnSpc>
              <a:spcBef>
                <a:spcPct val="30000"/>
              </a:spcBef>
            </a:pPr>
            <a:r>
              <a:rPr lang="en-US" altLang="en-US" sz="2400" dirty="0" smtClean="0"/>
              <a:t>So for any leaving variable </a:t>
            </a:r>
            <a:r>
              <a:rPr lang="en-US" altLang="en-US" sz="2800" i="1" dirty="0" err="1" smtClean="0">
                <a:latin typeface="+mj-lt"/>
              </a:rPr>
              <a:t>x</a:t>
            </a:r>
            <a:r>
              <a:rPr lang="en-US" altLang="en-US" sz="2800" i="1" baseline="-25000" dirty="0" err="1" smtClean="0">
                <a:latin typeface="+mj-lt"/>
              </a:rPr>
              <a:t>k</a:t>
            </a:r>
            <a:r>
              <a:rPr lang="en-US" altLang="en-US" sz="2400" dirty="0" smtClean="0"/>
              <a:t>, the corresponding entering variable </a:t>
            </a:r>
            <a:r>
              <a:rPr lang="en-US" altLang="en-US" sz="2800" i="1" dirty="0" err="1" smtClean="0">
                <a:latin typeface="+mj-lt"/>
              </a:rPr>
              <a:t>x</a:t>
            </a:r>
            <a:r>
              <a:rPr lang="en-US" altLang="en-US" sz="2800" i="1" baseline="-25000" dirty="0" err="1" smtClean="0">
                <a:latin typeface="+mj-lt"/>
              </a:rPr>
              <a:t>j</a:t>
            </a:r>
            <a:r>
              <a:rPr lang="en-US" altLang="en-US" sz="2400" dirty="0" smtClean="0"/>
              <a:t> is the one with the tightest constraint</a:t>
            </a:r>
          </a:p>
          <a:p>
            <a:pPr lvl="1">
              <a:lnSpc>
                <a:spcPct val="90000"/>
              </a:lnSpc>
              <a:spcBef>
                <a:spcPct val="30000"/>
              </a:spcBef>
            </a:pPr>
            <a:r>
              <a:rPr lang="en-US" altLang="en-US" sz="2000" dirty="0" smtClean="0"/>
              <a:t>That is to say, it is the </a:t>
            </a:r>
            <a:r>
              <a:rPr lang="en-US" altLang="en-US" sz="2000" dirty="0" smtClean="0"/>
              <a:t>one, among all of the non-basic variables, </a:t>
            </a:r>
            <a:r>
              <a:rPr lang="en-US" altLang="en-US" sz="2000" dirty="0" smtClean="0"/>
              <a:t>with the most negative  </a:t>
            </a:r>
            <a:r>
              <a:rPr lang="en-US" altLang="en-US" sz="2000" dirty="0" smtClean="0"/>
              <a:t>coefficient -</a:t>
            </a:r>
            <a:r>
              <a:rPr lang="en-US" altLang="en-US" sz="2000" i="1" dirty="0" err="1" smtClean="0">
                <a:latin typeface="+mj-lt"/>
              </a:rPr>
              <a:t>A</a:t>
            </a:r>
            <a:r>
              <a:rPr lang="en-US" altLang="en-US" sz="2000" i="1" baseline="-25000" dirty="0" err="1" smtClean="0">
                <a:latin typeface="+mj-lt"/>
              </a:rPr>
              <a:t>qk</a:t>
            </a:r>
            <a:r>
              <a:rPr lang="en-US" altLang="en-US" sz="2000" dirty="0" smtClean="0"/>
              <a:t> </a:t>
            </a:r>
            <a:r>
              <a:rPr lang="en-US" altLang="en-US" sz="2000" dirty="0" smtClean="0"/>
              <a:t>of </a:t>
            </a:r>
            <a:r>
              <a:rPr lang="en-US" altLang="en-US" sz="2400" i="1" dirty="0" err="1" smtClean="0">
                <a:latin typeface="+mj-lt"/>
              </a:rPr>
              <a:t>x</a:t>
            </a:r>
            <a:r>
              <a:rPr lang="en-US" altLang="en-US" sz="2400" i="1" baseline="-25000" dirty="0" err="1" smtClean="0">
                <a:latin typeface="+mj-lt"/>
              </a:rPr>
              <a:t>k</a:t>
            </a:r>
            <a:r>
              <a:rPr lang="en-US" altLang="en-US" sz="2000" dirty="0" smtClean="0"/>
              <a:t> </a:t>
            </a:r>
            <a:r>
              <a:rPr lang="en-US" altLang="en-US" sz="2000" dirty="0" smtClean="0"/>
              <a:t> relative to its </a:t>
            </a:r>
            <a:r>
              <a:rPr lang="en-US" altLang="en-US" sz="2400" i="1" dirty="0" err="1" smtClean="0">
                <a:latin typeface="+mj-lt"/>
              </a:rPr>
              <a:t>b</a:t>
            </a:r>
            <a:r>
              <a:rPr lang="en-US" altLang="en-US" sz="2400" i="1" baseline="-25000" dirty="0" err="1" smtClean="0">
                <a:latin typeface="+mj-lt"/>
              </a:rPr>
              <a:t>q</a:t>
            </a:r>
            <a:r>
              <a:rPr lang="en-US" altLang="en-US" sz="2000" dirty="0" smtClean="0"/>
              <a:t> value in those </a:t>
            </a:r>
            <a:r>
              <a:rPr lang="en-US" altLang="en-US" sz="2000" dirty="0" smtClean="0"/>
              <a:t>non-basic variable’s </a:t>
            </a:r>
            <a:r>
              <a:rPr lang="en-US" altLang="en-US" sz="2000" dirty="0" smtClean="0"/>
              <a:t>equations </a:t>
            </a:r>
            <a:r>
              <a:rPr lang="en-US" altLang="en-US" sz="2000" dirty="0" smtClean="0"/>
              <a:t>in terms of the present basic variables</a:t>
            </a:r>
          </a:p>
          <a:p>
            <a:pPr lvl="1">
              <a:lnSpc>
                <a:spcPct val="90000"/>
              </a:lnSpc>
              <a:spcBef>
                <a:spcPct val="30000"/>
              </a:spcBef>
            </a:pPr>
            <a:r>
              <a:rPr lang="en-US" altLang="en-US" sz="2000" dirty="0" smtClean="0"/>
              <a:t>In that  equation setting </a:t>
            </a:r>
            <a:r>
              <a:rPr lang="en-US" altLang="en-US" sz="2400" i="1" dirty="0" err="1">
                <a:latin typeface="+mj-lt"/>
              </a:rPr>
              <a:t>x</a:t>
            </a:r>
            <a:r>
              <a:rPr lang="en-US" altLang="en-US" sz="2400" i="1" baseline="-25000" dirty="0" err="1">
                <a:latin typeface="+mj-lt"/>
              </a:rPr>
              <a:t>j</a:t>
            </a:r>
            <a:r>
              <a:rPr lang="en-US" altLang="en-US" sz="2400" dirty="0" smtClean="0"/>
              <a:t> </a:t>
            </a:r>
            <a:r>
              <a:rPr lang="en-US" altLang="en-US" sz="2000" dirty="0" smtClean="0"/>
              <a:t>to zero and solving for </a:t>
            </a:r>
            <a:r>
              <a:rPr lang="en-US" altLang="en-US" sz="2400" i="1" dirty="0" err="1">
                <a:latin typeface="+mj-lt"/>
              </a:rPr>
              <a:t>x</a:t>
            </a:r>
            <a:r>
              <a:rPr lang="en-US" altLang="en-US" sz="2400" i="1" baseline="-25000" dirty="0" err="1">
                <a:latin typeface="+mj-lt"/>
              </a:rPr>
              <a:t>k</a:t>
            </a:r>
            <a:r>
              <a:rPr lang="en-US" altLang="en-US" sz="2000" dirty="0" smtClean="0"/>
              <a:t> gives the allowed increased value of </a:t>
            </a:r>
            <a:r>
              <a:rPr lang="en-US" altLang="en-US" sz="2400" i="1" dirty="0" err="1">
                <a:latin typeface="+mj-lt"/>
              </a:rPr>
              <a:t>x</a:t>
            </a:r>
            <a:r>
              <a:rPr lang="en-US" altLang="en-US" sz="2400" i="1" baseline="-25000" dirty="0" err="1">
                <a:latin typeface="+mj-lt"/>
              </a:rPr>
              <a:t>k</a:t>
            </a:r>
            <a:endParaRPr lang="en-US" altLang="en-US" sz="2400" dirty="0" smtClean="0">
              <a:latin typeface="+mj-lt"/>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p:transition advTm="32359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47107" name="Rectangle 2"/>
          <p:cNvSpPr>
            <a:spLocks noGrp="1" noChangeArrowheads="1"/>
          </p:cNvSpPr>
          <p:nvPr>
            <p:ph type="title"/>
          </p:nvPr>
        </p:nvSpPr>
        <p:spPr>
          <a:xfrm>
            <a:off x="609600" y="228600"/>
            <a:ext cx="7620000" cy="849313"/>
          </a:xfrm>
        </p:spPr>
        <p:txBody>
          <a:bodyPr/>
          <a:lstStyle/>
          <a:p>
            <a:r>
              <a:rPr lang="en-US" altLang="en-US" smtClean="0"/>
              <a:t>Successive Moves in </a:t>
            </a:r>
            <a:br>
              <a:rPr lang="en-US" altLang="en-US" smtClean="0"/>
            </a:br>
            <a:r>
              <a:rPr lang="en-US" altLang="en-US" smtClean="0"/>
              <a:t>Optimization</a:t>
            </a:r>
          </a:p>
        </p:txBody>
      </p:sp>
      <p:sp>
        <p:nvSpPr>
          <p:cNvPr id="47108" name="Rectangle 3"/>
          <p:cNvSpPr>
            <a:spLocks noGrp="1" noChangeArrowheads="1"/>
          </p:cNvSpPr>
          <p:nvPr>
            <p:ph type="body" idx="1"/>
          </p:nvPr>
        </p:nvSpPr>
        <p:spPr>
          <a:xfrm>
            <a:off x="0" y="1535113"/>
            <a:ext cx="9144000" cy="4941887"/>
          </a:xfrm>
        </p:spPr>
        <p:txBody>
          <a:bodyPr/>
          <a:lstStyle/>
          <a:p>
            <a:pPr>
              <a:lnSpc>
                <a:spcPct val="90000"/>
              </a:lnSpc>
              <a:spcBef>
                <a:spcPct val="30000"/>
              </a:spcBef>
            </a:pPr>
            <a:r>
              <a:rPr lang="en-US" altLang="en-US" sz="2400" dirty="0" smtClean="0"/>
              <a:t>At each stage choose a basic variable (one in the objective function) with positive coefficient. Let that be the leaving variable.</a:t>
            </a:r>
          </a:p>
          <a:p>
            <a:pPr>
              <a:lnSpc>
                <a:spcPct val="90000"/>
              </a:lnSpc>
              <a:spcBef>
                <a:spcPct val="30000"/>
              </a:spcBef>
            </a:pPr>
            <a:r>
              <a:rPr lang="en-US" altLang="en-US" sz="2400" dirty="0" smtClean="0"/>
              <a:t>Then choose the most constraining non-basic variable. Let that be the entering variable.</a:t>
            </a:r>
          </a:p>
          <a:p>
            <a:pPr>
              <a:lnSpc>
                <a:spcPct val="90000"/>
              </a:lnSpc>
              <a:spcBef>
                <a:spcPct val="30000"/>
              </a:spcBef>
            </a:pPr>
            <a:r>
              <a:rPr lang="en-US" altLang="en-US" sz="2400" dirty="0" smtClean="0"/>
              <a:t>The constraint on the entering variable (initially non-basic) creates the new value of the leaving variable (initially basic) by the solution of its equation.</a:t>
            </a:r>
          </a:p>
          <a:p>
            <a:pPr>
              <a:lnSpc>
                <a:spcPct val="90000"/>
              </a:lnSpc>
              <a:spcBef>
                <a:spcPct val="30000"/>
              </a:spcBef>
            </a:pPr>
            <a:r>
              <a:rPr lang="en-US" altLang="en-US" sz="2400" dirty="0" smtClean="0"/>
              <a:t>Then pivot to the new set of variables, and iterate</a:t>
            </a:r>
          </a:p>
          <a:p>
            <a:pPr lvl="1">
              <a:lnSpc>
                <a:spcPct val="90000"/>
              </a:lnSpc>
              <a:spcBef>
                <a:spcPct val="30000"/>
              </a:spcBef>
            </a:pPr>
            <a:r>
              <a:rPr lang="en-US" altLang="en-US" sz="2000" dirty="0" smtClean="0"/>
              <a:t>Until the pivoted objective function has only negative coefficients</a:t>
            </a:r>
          </a:p>
          <a:p>
            <a:pPr>
              <a:lnSpc>
                <a:spcPct val="90000"/>
              </a:lnSpc>
              <a:spcBef>
                <a:spcPct val="30000"/>
              </a:spcBef>
            </a:pPr>
            <a:endParaRPr lang="en-US" altLang="en-US" sz="2400" dirty="0" smtClean="0"/>
          </a:p>
          <a:p>
            <a:pPr>
              <a:lnSpc>
                <a:spcPct val="90000"/>
              </a:lnSpc>
              <a:spcBef>
                <a:spcPct val="30000"/>
              </a:spcBef>
            </a:pPr>
            <a:endParaRPr lang="en-US" altLang="en-US" sz="2400" dirty="0" smtClean="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p:transition advTm="12967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49155" name="Rectangle 2"/>
          <p:cNvSpPr>
            <a:spLocks noGrp="1" noChangeArrowheads="1"/>
          </p:cNvSpPr>
          <p:nvPr>
            <p:ph type="title"/>
          </p:nvPr>
        </p:nvSpPr>
        <p:spPr/>
        <p:txBody>
          <a:bodyPr/>
          <a:lstStyle/>
          <a:p>
            <a:r>
              <a:rPr lang="en-US" altLang="en-US" sz="3600" dirty="0" smtClean="0"/>
              <a:t>Aspects of </a:t>
            </a:r>
            <a:br>
              <a:rPr lang="en-US" altLang="en-US" sz="3600" dirty="0" smtClean="0"/>
            </a:br>
            <a:r>
              <a:rPr lang="en-US" altLang="en-US" sz="3600" dirty="0" smtClean="0"/>
              <a:t>the Simplex Algorithm</a:t>
            </a:r>
          </a:p>
        </p:txBody>
      </p:sp>
      <p:sp>
        <p:nvSpPr>
          <p:cNvPr id="49156" name="Rectangle 3"/>
          <p:cNvSpPr>
            <a:spLocks noGrp="1" noChangeArrowheads="1"/>
          </p:cNvSpPr>
          <p:nvPr>
            <p:ph type="body" idx="1"/>
          </p:nvPr>
        </p:nvSpPr>
        <p:spPr>
          <a:xfrm>
            <a:off x="152400" y="1528763"/>
            <a:ext cx="8839200" cy="4948237"/>
          </a:xfrm>
        </p:spPr>
        <p:txBody>
          <a:bodyPr/>
          <a:lstStyle/>
          <a:p>
            <a:pPr>
              <a:lnSpc>
                <a:spcPct val="90000"/>
              </a:lnSpc>
              <a:spcBef>
                <a:spcPct val="0"/>
              </a:spcBef>
            </a:pPr>
            <a:r>
              <a:rPr lang="en-US" altLang="en-US" sz="2800" dirty="0" smtClean="0"/>
              <a:t>Feasibility</a:t>
            </a:r>
            <a:r>
              <a:rPr lang="en-US" altLang="en-US" sz="2800" dirty="0" smtClean="0">
                <a:latin typeface="Times New Roman" panose="02020603050405020304" pitchFamily="18" charset="0"/>
              </a:rPr>
              <a:t>  </a:t>
            </a:r>
          </a:p>
          <a:p>
            <a:pPr lvl="1">
              <a:lnSpc>
                <a:spcPct val="90000"/>
              </a:lnSpc>
              <a:spcBef>
                <a:spcPct val="0"/>
              </a:spcBef>
            </a:pPr>
            <a:r>
              <a:rPr lang="en-US" altLang="en-US" sz="2400" b="0" dirty="0" smtClean="0"/>
              <a:t>Are there are any constraint-satisfying solutions at all?</a:t>
            </a:r>
            <a:r>
              <a:rPr lang="en-US" altLang="en-US" sz="2400" b="0" dirty="0" smtClean="0">
                <a:latin typeface="Times New Roman" panose="02020603050405020304" pitchFamily="18" charset="0"/>
              </a:rPr>
              <a:t>  </a:t>
            </a:r>
          </a:p>
          <a:p>
            <a:pPr>
              <a:lnSpc>
                <a:spcPct val="90000"/>
              </a:lnSpc>
              <a:spcBef>
                <a:spcPct val="0"/>
              </a:spcBef>
            </a:pPr>
            <a:r>
              <a:rPr lang="en-US" altLang="en-US" sz="2800" dirty="0" smtClean="0">
                <a:cs typeface="Arial" panose="020B0604020202020204" pitchFamily="34" charset="0"/>
              </a:rPr>
              <a:t>Unboundedness</a:t>
            </a:r>
          </a:p>
          <a:p>
            <a:pPr lvl="1">
              <a:lnSpc>
                <a:spcPct val="90000"/>
              </a:lnSpc>
              <a:spcBef>
                <a:spcPct val="0"/>
              </a:spcBef>
            </a:pPr>
            <a:r>
              <a:rPr lang="en-US" altLang="en-US" sz="2400" b="0" dirty="0" smtClean="0">
                <a:cs typeface="Arial" panose="020B0604020202020204" pitchFamily="34" charset="0"/>
              </a:rPr>
              <a:t>Is the top of the polyhedron along the </a:t>
            </a:r>
            <a:r>
              <a:rPr lang="en-US" altLang="en-US" sz="2400" b="0" u="sng" dirty="0" smtClean="0">
                <a:cs typeface="Arial" panose="020B0604020202020204" pitchFamily="34" charset="0"/>
              </a:rPr>
              <a:t>c</a:t>
            </a:r>
            <a:r>
              <a:rPr lang="en-US" altLang="en-US" sz="2400" b="0" dirty="0" smtClean="0">
                <a:cs typeface="Arial" panose="020B0604020202020204" pitchFamily="34" charset="0"/>
              </a:rPr>
              <a:t> direction is closed? (If not the optimum has an infinite objective function value, and it occurs </a:t>
            </a:r>
            <a:r>
              <a:rPr lang="en-US" altLang="en-US" sz="2400" b="0" dirty="0" err="1" smtClean="0">
                <a:cs typeface="Arial" panose="020B0604020202020204" pitchFamily="34" charset="0"/>
              </a:rPr>
              <a:t>nonuniquely</a:t>
            </a:r>
            <a:r>
              <a:rPr lang="en-US" altLang="en-US" sz="2400" b="0" dirty="0" smtClean="0">
                <a:cs typeface="Arial" panose="020B0604020202020204" pitchFamily="34" charset="0"/>
              </a:rPr>
              <a:t>.)</a:t>
            </a:r>
          </a:p>
          <a:p>
            <a:pPr>
              <a:lnSpc>
                <a:spcPct val="90000"/>
              </a:lnSpc>
              <a:spcBef>
                <a:spcPct val="0"/>
              </a:spcBef>
            </a:pPr>
            <a:r>
              <a:rPr lang="en-US" altLang="en-US" sz="2800" dirty="0" smtClean="0">
                <a:cs typeface="Arial" panose="020B0604020202020204" pitchFamily="34" charset="0"/>
              </a:rPr>
              <a:t>Choosing entering and leaving variables</a:t>
            </a:r>
          </a:p>
          <a:p>
            <a:pPr lvl="1">
              <a:lnSpc>
                <a:spcPct val="90000"/>
              </a:lnSpc>
              <a:spcBef>
                <a:spcPct val="0"/>
              </a:spcBef>
            </a:pPr>
            <a:r>
              <a:rPr lang="en-US" altLang="en-US" sz="2400" b="0" dirty="0" smtClean="0">
                <a:cs typeface="Arial" panose="020B0604020202020204" pitchFamily="34" charset="0"/>
              </a:rPr>
              <a:t>Finding the next </a:t>
            </a:r>
            <a:r>
              <a:rPr lang="en-US" altLang="en-US" sz="2400" b="0" dirty="0" smtClean="0">
                <a:cs typeface="Arial" panose="020B0604020202020204" pitchFamily="34" charset="0"/>
              </a:rPr>
              <a:t>edge piece </a:t>
            </a:r>
            <a:r>
              <a:rPr lang="en-US" altLang="en-US" sz="2400" b="0" dirty="0" smtClean="0">
                <a:cs typeface="Arial" panose="020B0604020202020204" pitchFamily="34" charset="0"/>
              </a:rPr>
              <a:t>to traverse at each </a:t>
            </a:r>
            <a:r>
              <a:rPr lang="en-US" altLang="en-US" sz="2400" b="0" dirty="0" smtClean="0">
                <a:cs typeface="Arial" panose="020B0604020202020204" pitchFamily="34" charset="0"/>
              </a:rPr>
              <a:t>step</a:t>
            </a:r>
            <a:endParaRPr lang="en-US" altLang="en-US" sz="2400" b="0" dirty="0" smtClean="0">
              <a:cs typeface="Arial" panose="020B0604020202020204" pitchFamily="34" charset="0"/>
            </a:endParaRPr>
          </a:p>
          <a:p>
            <a:pPr>
              <a:lnSpc>
                <a:spcPct val="90000"/>
              </a:lnSpc>
              <a:spcBef>
                <a:spcPct val="0"/>
              </a:spcBef>
            </a:pPr>
            <a:r>
              <a:rPr lang="en-US" altLang="en-US" sz="2800" dirty="0" smtClean="0">
                <a:cs typeface="Arial" panose="020B0604020202020204" pitchFamily="34" charset="0"/>
              </a:rPr>
              <a:t>Termination</a:t>
            </a:r>
          </a:p>
          <a:p>
            <a:pPr lvl="1">
              <a:lnSpc>
                <a:spcPct val="90000"/>
              </a:lnSpc>
              <a:spcBef>
                <a:spcPct val="0"/>
              </a:spcBef>
            </a:pPr>
            <a:r>
              <a:rPr lang="en-US" altLang="en-US" sz="2400" b="0" dirty="0" smtClean="0">
                <a:cs typeface="Arial" panose="020B0604020202020204" pitchFamily="34" charset="0"/>
              </a:rPr>
              <a:t>Checking whether we are at the optimum: objective function having no positive coefficients..</a:t>
            </a:r>
          </a:p>
          <a:p>
            <a:pPr>
              <a:lnSpc>
                <a:spcPct val="90000"/>
              </a:lnSpc>
              <a:spcBef>
                <a:spcPct val="0"/>
              </a:spcBef>
            </a:pPr>
            <a:r>
              <a:rPr lang="en-US" altLang="en-US" sz="2800" dirty="0" smtClean="0">
                <a:cs typeface="Arial" panose="020B0604020202020204" pitchFamily="34" charset="0"/>
              </a:rPr>
              <a:t>Initialization</a:t>
            </a:r>
          </a:p>
          <a:p>
            <a:pPr lvl="1">
              <a:lnSpc>
                <a:spcPct val="90000"/>
              </a:lnSpc>
              <a:spcBef>
                <a:spcPct val="0"/>
              </a:spcBef>
            </a:pPr>
            <a:r>
              <a:rPr lang="en-US" altLang="en-US" sz="2400" b="0" dirty="0" smtClean="0">
                <a:cs typeface="Arial" panose="020B0604020202020204" pitchFamily="34" charset="0"/>
              </a:rPr>
              <a:t>Finding an initial vertex to start at.  We will discuss that  in a later slide on initialization.</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p:transition advTm="15504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Date Placeholder 3"/>
          <p:cNvSpPr txBox="1">
            <a:spLocks noGrp="1"/>
          </p:cNvSpPr>
          <p:nvPr/>
        </p:nvSpPr>
        <p:spPr bwMode="auto">
          <a:xfrm>
            <a:off x="366713" y="6529388"/>
            <a:ext cx="1905000" cy="32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nchor="ct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a:solidFill>
                  <a:srgbClr val="FDE00D"/>
                </a:solidFill>
                <a:latin typeface="Times New Roman" panose="02020603050405020304" pitchFamily="18" charset="0"/>
              </a:rPr>
              <a:t>UNC Chapel Hill</a:t>
            </a:r>
          </a:p>
        </p:txBody>
      </p:sp>
      <p:sp>
        <p:nvSpPr>
          <p:cNvPr id="51203" name="Rectangle 2"/>
          <p:cNvSpPr>
            <a:spLocks noGrp="1" noChangeArrowheads="1"/>
          </p:cNvSpPr>
          <p:nvPr>
            <p:ph type="title" idx="4294967295"/>
          </p:nvPr>
        </p:nvSpPr>
        <p:spPr/>
        <p:txBody>
          <a:bodyPr/>
          <a:lstStyle/>
          <a:p>
            <a:r>
              <a:rPr lang="en-US" altLang="en-US" sz="3600" smtClean="0"/>
              <a:t>Choosing Entering and Leaving Variables and Check for Termination</a:t>
            </a:r>
          </a:p>
        </p:txBody>
      </p:sp>
      <p:sp>
        <p:nvSpPr>
          <p:cNvPr id="51204" name="Rectangle 3"/>
          <p:cNvSpPr>
            <a:spLocks noGrp="1" noChangeArrowheads="1"/>
          </p:cNvSpPr>
          <p:nvPr>
            <p:ph type="body" idx="4294967295"/>
          </p:nvPr>
        </p:nvSpPr>
        <p:spPr>
          <a:xfrm>
            <a:off x="152400" y="1528763"/>
            <a:ext cx="8839200" cy="4719637"/>
          </a:xfrm>
        </p:spPr>
        <p:txBody>
          <a:bodyPr/>
          <a:lstStyle/>
          <a:p>
            <a:pPr>
              <a:lnSpc>
                <a:spcPct val="90000"/>
              </a:lnSpc>
              <a:spcBef>
                <a:spcPct val="0"/>
              </a:spcBef>
            </a:pPr>
            <a:r>
              <a:rPr lang="en-US" altLang="en-US" sz="2800" dirty="0" smtClean="0">
                <a:cs typeface="Arial" panose="020B0604020202020204" pitchFamily="34" charset="0"/>
              </a:rPr>
              <a:t>Choosing entering and leaving variables</a:t>
            </a:r>
          </a:p>
          <a:p>
            <a:pPr lvl="1">
              <a:lnSpc>
                <a:spcPct val="90000"/>
              </a:lnSpc>
              <a:spcBef>
                <a:spcPct val="0"/>
              </a:spcBef>
            </a:pPr>
            <a:r>
              <a:rPr lang="en-US" altLang="en-US" sz="2400" b="0" dirty="0" smtClean="0">
                <a:cs typeface="Arial" panose="020B0604020202020204" pitchFamily="34" charset="0"/>
              </a:rPr>
              <a:t>Really any basic variable with a positive coefficient will do for </a:t>
            </a:r>
            <a:r>
              <a:rPr lang="en-US" altLang="en-US" sz="2400" b="0" dirty="0" smtClean="0">
                <a:cs typeface="Arial" panose="020B0604020202020204" pitchFamily="34" charset="0"/>
              </a:rPr>
              <a:t>a </a:t>
            </a:r>
            <a:r>
              <a:rPr lang="en-US" altLang="en-US" sz="2400" b="0" dirty="0" smtClean="0">
                <a:cs typeface="Arial" panose="020B0604020202020204" pitchFamily="34" charset="0"/>
              </a:rPr>
              <a:t>leaving variable; you could choose the one with the biggest coefficient in the objective function</a:t>
            </a:r>
          </a:p>
          <a:p>
            <a:pPr lvl="1">
              <a:lnSpc>
                <a:spcPct val="90000"/>
              </a:lnSpc>
              <a:spcBef>
                <a:spcPct val="0"/>
              </a:spcBef>
            </a:pPr>
            <a:r>
              <a:rPr lang="en-US" altLang="en-US" sz="2400" b="0" dirty="0" smtClean="0">
                <a:cs typeface="Arial" panose="020B0604020202020204" pitchFamily="34" charset="0"/>
              </a:rPr>
              <a:t>The corresponding entering variable is done by a minimization </a:t>
            </a:r>
            <a:r>
              <a:rPr lang="en-US" altLang="en-US" sz="2400" b="0" dirty="0" err="1" smtClean="0">
                <a:cs typeface="Arial" panose="020B0604020202020204" pitchFamily="34" charset="0"/>
              </a:rPr>
              <a:t>wrt</a:t>
            </a:r>
            <a:r>
              <a:rPr lang="en-US" altLang="en-US" sz="2400" b="0" dirty="0" smtClean="0">
                <a:cs typeface="Arial" panose="020B0604020202020204" pitchFamily="34" charset="0"/>
              </a:rPr>
              <a:t> the </a:t>
            </a:r>
            <a:r>
              <a:rPr lang="en-US" altLang="en-US" sz="2400" b="0" dirty="0" err="1" smtClean="0">
                <a:cs typeface="Arial" panose="020B0604020202020204" pitchFamily="34" charset="0"/>
              </a:rPr>
              <a:t>nonbasic</a:t>
            </a:r>
            <a:r>
              <a:rPr lang="en-US" altLang="en-US" sz="2400" b="0" dirty="0" smtClean="0">
                <a:cs typeface="Arial" panose="020B0604020202020204" pitchFamily="34" charset="0"/>
              </a:rPr>
              <a:t> variables’ constraints</a:t>
            </a:r>
          </a:p>
          <a:p>
            <a:pPr lvl="2">
              <a:lnSpc>
                <a:spcPct val="90000"/>
              </a:lnSpc>
              <a:spcBef>
                <a:spcPct val="0"/>
              </a:spcBef>
            </a:pPr>
            <a:r>
              <a:rPr lang="en-US" altLang="en-US" sz="2000" b="0" dirty="0" smtClean="0">
                <a:cs typeface="Arial" panose="020B0604020202020204" pitchFamily="34" charset="0"/>
              </a:rPr>
              <a:t>If there are two variables providing equally tightest constraints, choose one.</a:t>
            </a:r>
          </a:p>
          <a:p>
            <a:pPr>
              <a:lnSpc>
                <a:spcPct val="90000"/>
              </a:lnSpc>
              <a:spcBef>
                <a:spcPct val="0"/>
              </a:spcBef>
            </a:pPr>
            <a:r>
              <a:rPr lang="en-US" altLang="en-US" sz="2800" dirty="0" smtClean="0">
                <a:cs typeface="Arial" panose="020B0604020202020204" pitchFamily="34" charset="0"/>
              </a:rPr>
              <a:t>Termination: </a:t>
            </a:r>
            <a:r>
              <a:rPr lang="en-US" altLang="en-US" sz="2800" b="0" dirty="0" smtClean="0">
                <a:cs typeface="Arial" panose="020B0604020202020204" pitchFamily="34" charset="0"/>
              </a:rPr>
              <a:t>Checking whether we are at the optimum</a:t>
            </a:r>
          </a:p>
          <a:p>
            <a:pPr lvl="1">
              <a:lnSpc>
                <a:spcPct val="90000"/>
              </a:lnSpc>
              <a:spcBef>
                <a:spcPct val="0"/>
              </a:spcBef>
            </a:pPr>
            <a:r>
              <a:rPr lang="en-US" altLang="en-US" sz="2400" b="0" dirty="0" smtClean="0">
                <a:cs typeface="Arial" panose="020B0604020202020204" pitchFamily="34" charset="0"/>
              </a:rPr>
              <a:t>Check when all coefficients in the objective function are negative</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p:transition advTm="9299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3250"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53251" name="Rectangle 2"/>
          <p:cNvSpPr>
            <a:spLocks noGrp="1" noChangeArrowheads="1"/>
          </p:cNvSpPr>
          <p:nvPr>
            <p:ph type="title"/>
          </p:nvPr>
        </p:nvSpPr>
        <p:spPr/>
        <p:txBody>
          <a:bodyPr/>
          <a:lstStyle/>
          <a:p>
            <a:r>
              <a:rPr lang="en-US" altLang="en-US" smtClean="0"/>
              <a:t>The Simplex Algorithm</a:t>
            </a:r>
            <a:endParaRPr lang="en-US" altLang="en-US" i="1" smtClean="0"/>
          </a:p>
        </p:txBody>
      </p:sp>
      <p:pic>
        <p:nvPicPr>
          <p:cNvPr id="53252" name="Picture 6" descr="p87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0400" y="1295400"/>
            <a:ext cx="6096000" cy="5127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3" name="Rectangle 3"/>
          <p:cNvSpPr>
            <a:spLocks noChangeArrowheads="1"/>
          </p:cNvSpPr>
          <p:nvPr/>
        </p:nvSpPr>
        <p:spPr bwMode="auto">
          <a:xfrm>
            <a:off x="-76200" y="1535113"/>
            <a:ext cx="3200400" cy="5170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lnSpc>
                <a:spcPct val="80000"/>
              </a:lnSpc>
              <a:spcBef>
                <a:spcPct val="30000"/>
              </a:spcBef>
            </a:pPr>
            <a:r>
              <a:rPr kumimoji="0" lang="en-US" altLang="en-US" sz="2800" b="0"/>
              <a:t>A and b form constraints</a:t>
            </a:r>
          </a:p>
          <a:p>
            <a:pPr>
              <a:lnSpc>
                <a:spcPct val="80000"/>
              </a:lnSpc>
              <a:spcBef>
                <a:spcPct val="30000"/>
              </a:spcBef>
            </a:pPr>
            <a:r>
              <a:rPr kumimoji="0" lang="en-US" altLang="en-US" sz="2800" b="0"/>
              <a:t>c forms objective function</a:t>
            </a:r>
          </a:p>
          <a:p>
            <a:pPr>
              <a:lnSpc>
                <a:spcPct val="80000"/>
              </a:lnSpc>
              <a:spcBef>
                <a:spcPct val="30000"/>
              </a:spcBef>
            </a:pPr>
            <a:r>
              <a:rPr kumimoji="0" lang="en-US" altLang="en-US" sz="2800" b="0"/>
              <a:t>N is the list of nonbasic vbles</a:t>
            </a:r>
          </a:p>
          <a:p>
            <a:pPr>
              <a:lnSpc>
                <a:spcPct val="80000"/>
              </a:lnSpc>
              <a:spcBef>
                <a:spcPct val="30000"/>
              </a:spcBef>
            </a:pPr>
            <a:r>
              <a:rPr kumimoji="0" lang="en-US" altLang="en-US" sz="2800" b="0"/>
              <a:t>B is the list of basic vbles</a:t>
            </a:r>
          </a:p>
          <a:p>
            <a:pPr>
              <a:lnSpc>
                <a:spcPct val="80000"/>
              </a:lnSpc>
              <a:spcBef>
                <a:spcPct val="30000"/>
              </a:spcBef>
            </a:pPr>
            <a:r>
              <a:rPr kumimoji="0" lang="en-US" altLang="en-US" sz="2800" b="0">
                <a:latin typeface="Symbol" panose="05050102010706020507" pitchFamily="18" charset="2"/>
              </a:rPr>
              <a:t>n</a:t>
            </a:r>
            <a:r>
              <a:rPr kumimoji="0" lang="en-US" altLang="en-US" sz="2800" b="0"/>
              <a:t> is the objective function value</a:t>
            </a:r>
          </a:p>
          <a:p>
            <a:pPr>
              <a:lnSpc>
                <a:spcPct val="80000"/>
              </a:lnSpc>
              <a:spcBef>
                <a:spcPct val="30000"/>
              </a:spcBef>
            </a:pPr>
            <a:endParaRPr kumimoji="0" lang="en-US" altLang="en-US" sz="2800" b="0"/>
          </a:p>
          <a:p>
            <a:pPr>
              <a:lnSpc>
                <a:spcPct val="80000"/>
              </a:lnSpc>
              <a:spcBef>
                <a:spcPct val="30000"/>
              </a:spcBef>
            </a:pPr>
            <a:endParaRPr lang="en-US" altLang="en-US" sz="3600" b="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p:transition advTm="8982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Date Placeholder 3"/>
          <p:cNvSpPr txBox="1">
            <a:spLocks noGrp="1"/>
          </p:cNvSpPr>
          <p:nvPr/>
        </p:nvSpPr>
        <p:spPr bwMode="auto">
          <a:xfrm>
            <a:off x="366713" y="6529388"/>
            <a:ext cx="1905000" cy="32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nchor="ct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a:solidFill>
                  <a:srgbClr val="FDE00D"/>
                </a:solidFill>
                <a:latin typeface="Times New Roman" panose="02020603050405020304" pitchFamily="18" charset="0"/>
              </a:rPr>
              <a:t>UNC Chapel Hill</a:t>
            </a:r>
          </a:p>
        </p:txBody>
      </p:sp>
      <p:sp>
        <p:nvSpPr>
          <p:cNvPr id="55299" name="Rectangle 2"/>
          <p:cNvSpPr>
            <a:spLocks noGrp="1" noChangeArrowheads="1"/>
          </p:cNvSpPr>
          <p:nvPr>
            <p:ph type="title" idx="4294967295"/>
          </p:nvPr>
        </p:nvSpPr>
        <p:spPr/>
        <p:txBody>
          <a:bodyPr/>
          <a:lstStyle/>
          <a:p>
            <a:r>
              <a:rPr lang="en-US" altLang="en-US" sz="3600" smtClean="0"/>
              <a:t>Initalizing the Simplex Algorithm</a:t>
            </a:r>
          </a:p>
        </p:txBody>
      </p:sp>
      <p:sp>
        <p:nvSpPr>
          <p:cNvPr id="55300" name="Rectangle 3"/>
          <p:cNvSpPr>
            <a:spLocks noGrp="1" noChangeArrowheads="1"/>
          </p:cNvSpPr>
          <p:nvPr>
            <p:ph type="body" idx="4294967295"/>
          </p:nvPr>
        </p:nvSpPr>
        <p:spPr>
          <a:xfrm>
            <a:off x="152400" y="1528763"/>
            <a:ext cx="8839200" cy="5000625"/>
          </a:xfrm>
        </p:spPr>
        <p:txBody>
          <a:bodyPr/>
          <a:lstStyle/>
          <a:p>
            <a:pPr>
              <a:lnSpc>
                <a:spcPct val="80000"/>
              </a:lnSpc>
              <a:spcBef>
                <a:spcPct val="0"/>
              </a:spcBef>
            </a:pPr>
            <a:r>
              <a:rPr lang="en-US" altLang="en-US" sz="2800" b="0" dirty="0" smtClean="0">
                <a:cs typeface="Arial" panose="020B0604020202020204" pitchFamily="34" charset="0"/>
              </a:rPr>
              <a:t>What would be nice is starting with all basic variables zero, so the objective function is zero</a:t>
            </a:r>
          </a:p>
          <a:p>
            <a:pPr lvl="1">
              <a:lnSpc>
                <a:spcPct val="80000"/>
              </a:lnSpc>
              <a:spcBef>
                <a:spcPct val="0"/>
              </a:spcBef>
            </a:pPr>
            <a:r>
              <a:rPr lang="en-US" altLang="en-US" sz="2400" b="0" dirty="0" smtClean="0">
                <a:cs typeface="Arial" panose="020B0604020202020204" pitchFamily="34" charset="0"/>
              </a:rPr>
              <a:t>But this might not satisfy all of the constraints</a:t>
            </a:r>
          </a:p>
          <a:p>
            <a:pPr>
              <a:lnSpc>
                <a:spcPct val="80000"/>
              </a:lnSpc>
              <a:spcBef>
                <a:spcPct val="0"/>
              </a:spcBef>
            </a:pPr>
            <a:r>
              <a:rPr lang="en-US" altLang="en-US" sz="2800" b="0" dirty="0" smtClean="0">
                <a:cs typeface="Arial" panose="020B0604020202020204" pitchFamily="34" charset="0"/>
              </a:rPr>
              <a:t>Thus modify the slack variables so that zeros do satisfy the modified constraints, and optimize to create an initialization of the main Simplex</a:t>
            </a:r>
          </a:p>
          <a:p>
            <a:pPr lvl="1">
              <a:lnSpc>
                <a:spcPct val="80000"/>
              </a:lnSpc>
              <a:spcBef>
                <a:spcPct val="0"/>
              </a:spcBef>
            </a:pPr>
            <a:r>
              <a:rPr lang="en-US" altLang="en-US" sz="2400" dirty="0" smtClean="0">
                <a:cs typeface="Arial" panose="020B0604020202020204" pitchFamily="34" charset="0"/>
              </a:rPr>
              <a:t>This initializing algorithm is accomplished by </a:t>
            </a:r>
          </a:p>
          <a:p>
            <a:pPr lvl="2">
              <a:lnSpc>
                <a:spcPct val="80000"/>
              </a:lnSpc>
              <a:spcBef>
                <a:spcPct val="0"/>
              </a:spcBef>
            </a:pPr>
            <a:r>
              <a:rPr lang="en-US" altLang="en-US" sz="2000" dirty="0" smtClean="0">
                <a:cs typeface="Arial" panose="020B0604020202020204" pitchFamily="34" charset="0"/>
              </a:rPr>
              <a:t>Adding yet another </a:t>
            </a:r>
            <a:r>
              <a:rPr lang="en-US" altLang="en-US" sz="2000" dirty="0" err="1" smtClean="0">
                <a:cs typeface="Arial" panose="020B0604020202020204" pitchFamily="34" charset="0"/>
              </a:rPr>
              <a:t>nonbasic</a:t>
            </a:r>
            <a:r>
              <a:rPr lang="en-US" altLang="en-US" sz="2000" dirty="0" smtClean="0">
                <a:cs typeface="Arial" panose="020B0604020202020204" pitchFamily="34" charset="0"/>
              </a:rPr>
              <a:t> variable x</a:t>
            </a:r>
            <a:r>
              <a:rPr lang="en-US" altLang="en-US" sz="2000" baseline="-25000" dirty="0" smtClean="0">
                <a:cs typeface="Arial" panose="020B0604020202020204" pitchFamily="34" charset="0"/>
              </a:rPr>
              <a:t>0</a:t>
            </a:r>
            <a:r>
              <a:rPr lang="en-US" altLang="en-US" sz="2000" dirty="0" smtClean="0">
                <a:cs typeface="Arial" panose="020B0604020202020204" pitchFamily="34" charset="0"/>
              </a:rPr>
              <a:t> and adding –x</a:t>
            </a:r>
            <a:r>
              <a:rPr lang="en-US" altLang="en-US" sz="2000" baseline="-25000" dirty="0" smtClean="0">
                <a:cs typeface="Arial" panose="020B0604020202020204" pitchFamily="34" charset="0"/>
              </a:rPr>
              <a:t>0</a:t>
            </a:r>
            <a:r>
              <a:rPr lang="en-US" altLang="en-US" sz="2000" dirty="0" smtClean="0">
                <a:cs typeface="Arial" panose="020B0604020202020204" pitchFamily="34" charset="0"/>
              </a:rPr>
              <a:t> to each constraint before creating the slack variables</a:t>
            </a:r>
          </a:p>
          <a:p>
            <a:pPr lvl="2">
              <a:lnSpc>
                <a:spcPct val="80000"/>
              </a:lnSpc>
              <a:spcBef>
                <a:spcPct val="0"/>
              </a:spcBef>
            </a:pPr>
            <a:r>
              <a:rPr lang="en-US" altLang="en-US" sz="2000" dirty="0" smtClean="0">
                <a:cs typeface="Arial" panose="020B0604020202020204" pitchFamily="34" charset="0"/>
              </a:rPr>
              <a:t>Making the objective function -x</a:t>
            </a:r>
            <a:r>
              <a:rPr lang="en-US" altLang="en-US" sz="2000" baseline="-25000" dirty="0" smtClean="0">
                <a:cs typeface="Arial" panose="020B0604020202020204" pitchFamily="34" charset="0"/>
              </a:rPr>
              <a:t>0</a:t>
            </a:r>
            <a:endParaRPr lang="en-US" altLang="en-US" sz="2000" dirty="0" smtClean="0">
              <a:cs typeface="Arial" panose="020B0604020202020204" pitchFamily="34" charset="0"/>
            </a:endParaRPr>
          </a:p>
          <a:p>
            <a:pPr lvl="2">
              <a:lnSpc>
                <a:spcPct val="80000"/>
              </a:lnSpc>
              <a:spcBef>
                <a:spcPct val="0"/>
              </a:spcBef>
            </a:pPr>
            <a:r>
              <a:rPr lang="en-US" altLang="en-US" sz="2000" dirty="0" smtClean="0">
                <a:cs typeface="Arial" panose="020B0604020202020204" pitchFamily="34" charset="0"/>
              </a:rPr>
              <a:t>Initializing the basic variables = 0</a:t>
            </a:r>
          </a:p>
          <a:p>
            <a:pPr lvl="2">
              <a:lnSpc>
                <a:spcPct val="80000"/>
              </a:lnSpc>
              <a:spcBef>
                <a:spcPct val="0"/>
              </a:spcBef>
            </a:pPr>
            <a:r>
              <a:rPr lang="en-US" altLang="en-US" sz="2000" dirty="0" smtClean="0">
                <a:cs typeface="Arial" panose="020B0604020202020204" pitchFamily="34" charset="0"/>
              </a:rPr>
              <a:t>Running a whole new application of the Simplex algorithm</a:t>
            </a:r>
          </a:p>
          <a:p>
            <a:pPr lvl="2">
              <a:lnSpc>
                <a:spcPct val="80000"/>
              </a:lnSpc>
              <a:spcBef>
                <a:spcPct val="0"/>
              </a:spcBef>
            </a:pPr>
            <a:r>
              <a:rPr lang="en-US" altLang="en-US" sz="2000" dirty="0" smtClean="0">
                <a:cs typeface="Arial" panose="020B0604020202020204" pitchFamily="34" charset="0"/>
              </a:rPr>
              <a:t>Doing a final pivot, if necessary, to make x</a:t>
            </a:r>
            <a:r>
              <a:rPr lang="en-US" altLang="en-US" sz="2000" baseline="-25000" dirty="0" smtClean="0">
                <a:cs typeface="Arial" panose="020B0604020202020204" pitchFamily="34" charset="0"/>
              </a:rPr>
              <a:t>0 </a:t>
            </a:r>
            <a:r>
              <a:rPr lang="en-US" altLang="en-US" sz="2000" dirty="0" err="1" smtClean="0">
                <a:cs typeface="Arial" panose="020B0604020202020204" pitchFamily="34" charset="0"/>
              </a:rPr>
              <a:t>nonbasic</a:t>
            </a:r>
            <a:endParaRPr lang="en-US" altLang="en-US" sz="2000" dirty="0" smtClean="0">
              <a:cs typeface="Arial" panose="020B0604020202020204" pitchFamily="34" charset="0"/>
            </a:endParaRPr>
          </a:p>
          <a:p>
            <a:pPr lvl="1">
              <a:lnSpc>
                <a:spcPct val="80000"/>
              </a:lnSpc>
              <a:spcBef>
                <a:spcPct val="0"/>
              </a:spcBef>
            </a:pPr>
            <a:r>
              <a:rPr lang="en-US" altLang="en-US" sz="2400" dirty="0" smtClean="0">
                <a:cs typeface="Arial" panose="020B0604020202020204" pitchFamily="34" charset="0"/>
              </a:rPr>
              <a:t>This yields the initial form of the main Simplex, once the objective function is modified acc. to how the basic variables came out in the initializing Simplex.</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p:transition advTm="17429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6" name="Date Placeholder 3"/>
          <p:cNvSpPr txBox="1">
            <a:spLocks noGrp="1"/>
          </p:cNvSpPr>
          <p:nvPr/>
        </p:nvSpPr>
        <p:spPr bwMode="auto">
          <a:xfrm>
            <a:off x="366713" y="6529388"/>
            <a:ext cx="1905000" cy="32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nchor="ct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a:solidFill>
                  <a:srgbClr val="FDE00D"/>
                </a:solidFill>
                <a:latin typeface="Times New Roman" panose="02020603050405020304" pitchFamily="18" charset="0"/>
              </a:rPr>
              <a:t>UNC Chapel Hill</a:t>
            </a:r>
          </a:p>
        </p:txBody>
      </p:sp>
      <p:sp>
        <p:nvSpPr>
          <p:cNvPr id="57347" name="Rectangle 2"/>
          <p:cNvSpPr>
            <a:spLocks noGrp="1" noChangeArrowheads="1"/>
          </p:cNvSpPr>
          <p:nvPr>
            <p:ph type="title" idx="4294967295"/>
          </p:nvPr>
        </p:nvSpPr>
        <p:spPr/>
        <p:txBody>
          <a:bodyPr/>
          <a:lstStyle/>
          <a:p>
            <a:r>
              <a:rPr lang="en-US" altLang="en-US" smtClean="0"/>
              <a:t>Initializing Simplex</a:t>
            </a:r>
          </a:p>
        </p:txBody>
      </p:sp>
      <p:sp>
        <p:nvSpPr>
          <p:cNvPr id="509955" name="Rectangle 3"/>
          <p:cNvSpPr>
            <a:spLocks noGrp="1" noChangeArrowheads="1"/>
          </p:cNvSpPr>
          <p:nvPr>
            <p:ph type="body" idx="4294967295"/>
          </p:nvPr>
        </p:nvSpPr>
        <p:spPr>
          <a:xfrm>
            <a:off x="152400" y="1528763"/>
            <a:ext cx="8839200" cy="4114800"/>
          </a:xfrm>
        </p:spPr>
        <p:txBody>
          <a:bodyPr/>
          <a:lstStyle/>
          <a:p>
            <a:pPr algn="ctr">
              <a:lnSpc>
                <a:spcPct val="90000"/>
              </a:lnSpc>
              <a:spcBef>
                <a:spcPct val="30000"/>
              </a:spcBef>
              <a:buFont typeface="Wingdings" panose="05000000000000000000" pitchFamily="2" charset="2"/>
              <a:buNone/>
            </a:pPr>
            <a:endParaRPr lang="en-US" altLang="en-US" sz="2800" smtClean="0"/>
          </a:p>
        </p:txBody>
      </p:sp>
      <p:pic>
        <p:nvPicPr>
          <p:cNvPr id="57349" name="Picture 5" descr="p88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67000" y="1152525"/>
            <a:ext cx="6477000" cy="532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50" name="Rectangle 3"/>
          <p:cNvSpPr>
            <a:spLocks noChangeArrowheads="1"/>
          </p:cNvSpPr>
          <p:nvPr/>
        </p:nvSpPr>
        <p:spPr bwMode="auto">
          <a:xfrm>
            <a:off x="-76200" y="1535113"/>
            <a:ext cx="2667000" cy="5170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lnSpc>
                <a:spcPct val="80000"/>
              </a:lnSpc>
              <a:spcBef>
                <a:spcPct val="30000"/>
              </a:spcBef>
            </a:pPr>
            <a:r>
              <a:rPr kumimoji="0" lang="en-US" altLang="en-US" sz="2400" b="0"/>
              <a:t>A and b form constraints</a:t>
            </a:r>
          </a:p>
          <a:p>
            <a:pPr>
              <a:lnSpc>
                <a:spcPct val="80000"/>
              </a:lnSpc>
              <a:spcBef>
                <a:spcPct val="30000"/>
              </a:spcBef>
            </a:pPr>
            <a:r>
              <a:rPr kumimoji="0" lang="en-US" altLang="en-US" sz="2400" b="0"/>
              <a:t>c forms objective function</a:t>
            </a:r>
          </a:p>
          <a:p>
            <a:pPr>
              <a:lnSpc>
                <a:spcPct val="80000"/>
              </a:lnSpc>
              <a:spcBef>
                <a:spcPct val="30000"/>
              </a:spcBef>
            </a:pPr>
            <a:r>
              <a:rPr kumimoji="0" lang="en-US" altLang="en-US" sz="2400" b="0"/>
              <a:t>N is the list of nonbasic vbles</a:t>
            </a:r>
          </a:p>
          <a:p>
            <a:pPr>
              <a:lnSpc>
                <a:spcPct val="80000"/>
              </a:lnSpc>
              <a:spcBef>
                <a:spcPct val="30000"/>
              </a:spcBef>
            </a:pPr>
            <a:r>
              <a:rPr kumimoji="0" lang="en-US" altLang="en-US" sz="2400" b="0"/>
              <a:t>B is the list of basic vbles</a:t>
            </a:r>
          </a:p>
          <a:p>
            <a:pPr>
              <a:lnSpc>
                <a:spcPct val="80000"/>
              </a:lnSpc>
              <a:spcBef>
                <a:spcPct val="30000"/>
              </a:spcBef>
            </a:pPr>
            <a:r>
              <a:rPr kumimoji="0" lang="en-US" altLang="en-US" sz="2400" b="0">
                <a:latin typeface="Symbol" panose="05050102010706020507" pitchFamily="18" charset="2"/>
              </a:rPr>
              <a:t>n</a:t>
            </a:r>
            <a:r>
              <a:rPr kumimoji="0" lang="en-US" altLang="en-US" sz="2400" b="0"/>
              <a:t> is the objective function value</a:t>
            </a:r>
          </a:p>
          <a:p>
            <a:pPr>
              <a:lnSpc>
                <a:spcPct val="80000"/>
              </a:lnSpc>
              <a:spcBef>
                <a:spcPct val="30000"/>
              </a:spcBef>
            </a:pPr>
            <a:endParaRPr kumimoji="0" lang="en-US" altLang="en-US" sz="2800" b="0"/>
          </a:p>
          <a:p>
            <a:pPr>
              <a:lnSpc>
                <a:spcPct val="80000"/>
              </a:lnSpc>
              <a:spcBef>
                <a:spcPct val="30000"/>
              </a:spcBef>
            </a:pPr>
            <a:endParaRPr lang="en-US" altLang="en-US" sz="3600" b="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p:transition advTm="6927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nodePh="1">
                                  <p:stCondLst>
                                    <p:cond delay="0"/>
                                  </p:stCondLst>
                                  <p:endCondLst>
                                    <p:cond evt="begin" delay="0">
                                      <p:tn val="9"/>
                                    </p:cond>
                                  </p:endCondLst>
                                  <p:childTnLst>
                                    <p:set>
                                      <p:cBhvr>
                                        <p:cTn id="10" dur="1" fill="hold">
                                          <p:stCondLst>
                                            <p:cond delay="499"/>
                                          </p:stCondLst>
                                        </p:cTn>
                                        <p:tgtEl>
                                          <p:spTgt spid="50995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2"/>
                </p:tgtEl>
              </p:cMediaNode>
            </p:audio>
          </p:childTnLst>
        </p:cTn>
      </p:par>
    </p:tnLst>
    <p:bldLst>
      <p:bldP spid="509955" grpId="0" build="p"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9394"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59395" name="Rectangle 2"/>
          <p:cNvSpPr>
            <a:spLocks noGrp="1" noChangeArrowheads="1"/>
          </p:cNvSpPr>
          <p:nvPr>
            <p:ph type="title"/>
          </p:nvPr>
        </p:nvSpPr>
        <p:spPr/>
        <p:txBody>
          <a:bodyPr/>
          <a:lstStyle/>
          <a:p>
            <a:r>
              <a:rPr lang="en-US" altLang="en-US" sz="3600" smtClean="0"/>
              <a:t>Proof of Achievement of Optimality (of Objective Function, not in time)</a:t>
            </a:r>
          </a:p>
        </p:txBody>
      </p:sp>
      <p:sp>
        <p:nvSpPr>
          <p:cNvPr id="509955" name="Rectangle 3"/>
          <p:cNvSpPr>
            <a:spLocks noGrp="1" noChangeArrowheads="1"/>
          </p:cNvSpPr>
          <p:nvPr>
            <p:ph type="body" idx="1"/>
          </p:nvPr>
        </p:nvSpPr>
        <p:spPr>
          <a:xfrm>
            <a:off x="152400" y="1524000"/>
            <a:ext cx="8839200" cy="4114800"/>
          </a:xfrm>
        </p:spPr>
        <p:txBody>
          <a:bodyPr/>
          <a:lstStyle/>
          <a:p>
            <a:pPr>
              <a:lnSpc>
                <a:spcPct val="90000"/>
              </a:lnSpc>
              <a:spcBef>
                <a:spcPct val="30000"/>
              </a:spcBef>
            </a:pPr>
            <a:r>
              <a:rPr lang="en-US" altLang="en-US" sz="2800" smtClean="0"/>
              <a:t>Done by looking at an equivalent problem, the dual, in which</a:t>
            </a:r>
          </a:p>
          <a:p>
            <a:pPr lvl="1">
              <a:lnSpc>
                <a:spcPct val="90000"/>
              </a:lnSpc>
              <a:spcBef>
                <a:spcPct val="30000"/>
              </a:spcBef>
            </a:pPr>
            <a:r>
              <a:rPr lang="en-US" altLang="en-US" sz="2400" smtClean="0"/>
              <a:t>The problem is turned to minimization</a:t>
            </a:r>
          </a:p>
          <a:p>
            <a:pPr lvl="1">
              <a:lnSpc>
                <a:spcPct val="90000"/>
              </a:lnSpc>
              <a:spcBef>
                <a:spcPct val="30000"/>
              </a:spcBef>
            </a:pPr>
            <a:r>
              <a:rPr lang="en-US" altLang="en-US" sz="2400" smtClean="0"/>
              <a:t>The constraint constants and the objective function constants change roles</a:t>
            </a:r>
          </a:p>
          <a:p>
            <a:pPr>
              <a:lnSpc>
                <a:spcPct val="90000"/>
              </a:lnSpc>
              <a:spcBef>
                <a:spcPct val="30000"/>
              </a:spcBef>
            </a:pPr>
            <a:r>
              <a:rPr lang="en-US" altLang="en-US" sz="2800" smtClean="0"/>
              <a:t>We will not cover that proof  (nor will it be examined, even though it is in the assigned reading). COMP 750 covers that proof.</a:t>
            </a:r>
            <a:endParaRPr lang="en-US" altLang="en-US" sz="2800" smtClean="0">
              <a:latin typeface="Times New Roman" panose="02020603050405020304" pitchFamily="18" charset="0"/>
            </a:endParaRPr>
          </a:p>
          <a:p>
            <a:pPr>
              <a:lnSpc>
                <a:spcPct val="90000"/>
              </a:lnSpc>
              <a:spcBef>
                <a:spcPct val="30000"/>
              </a:spcBef>
            </a:pPr>
            <a:endParaRPr lang="en-US" altLang="en-US" sz="2800" smtClean="0">
              <a:sym typeface="Symbol" panose="05050102010706020507" pitchFamily="18" charset="2"/>
            </a:endParaRPr>
          </a:p>
          <a:p>
            <a:pPr algn="ctr">
              <a:lnSpc>
                <a:spcPct val="90000"/>
              </a:lnSpc>
              <a:spcBef>
                <a:spcPct val="30000"/>
              </a:spcBef>
              <a:buFont typeface="Wingdings" panose="05000000000000000000" pitchFamily="2" charset="2"/>
              <a:buNone/>
            </a:pPr>
            <a:endParaRPr lang="en-US" altLang="en-US" sz="2800" smtClean="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custDataLst>
      <p:tags r:id="rId1"/>
    </p:custDataLst>
  </p:cSld>
  <p:clrMapOvr>
    <a:masterClrMapping/>
  </p:clrMapOvr>
  <p:transition advTm="12081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09955">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509955">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509955">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50995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3"/>
                </p:tgtEl>
              </p:cMediaNode>
            </p:audio>
          </p:childTnLst>
        </p:cTn>
      </p:par>
    </p:tnLst>
    <p:bldLst>
      <p:bldP spid="509955" grpId="0" build="p"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34819" name="Rectangle 2"/>
          <p:cNvSpPr>
            <a:spLocks noGrp="1" noChangeArrowheads="1"/>
          </p:cNvSpPr>
          <p:nvPr>
            <p:ph type="title"/>
          </p:nvPr>
        </p:nvSpPr>
        <p:spPr>
          <a:xfrm>
            <a:off x="0" y="152400"/>
            <a:ext cx="8101013" cy="1025526"/>
          </a:xfrm>
        </p:spPr>
        <p:txBody>
          <a:bodyPr/>
          <a:lstStyle/>
          <a:p>
            <a:r>
              <a:rPr lang="en-US" altLang="en-US" dirty="0" smtClean="0"/>
              <a:t>Moving Along an Edge: </a:t>
            </a:r>
            <a:br>
              <a:rPr lang="en-US" altLang="en-US" dirty="0" smtClean="0"/>
            </a:br>
            <a:r>
              <a:rPr lang="en-US" altLang="en-US" dirty="0" smtClean="0"/>
              <a:t>Varying Two Slack Variables </a:t>
            </a:r>
          </a:p>
        </p:txBody>
      </p:sp>
      <p:sp>
        <p:nvSpPr>
          <p:cNvPr id="34820" name="Rectangle 3"/>
          <p:cNvSpPr>
            <a:spLocks noGrp="1" noChangeArrowheads="1"/>
          </p:cNvSpPr>
          <p:nvPr>
            <p:ph type="body" idx="1"/>
          </p:nvPr>
        </p:nvSpPr>
        <p:spPr>
          <a:xfrm>
            <a:off x="1" y="1371600"/>
            <a:ext cx="7315200" cy="5022850"/>
          </a:xfrm>
        </p:spPr>
        <p:txBody>
          <a:bodyPr/>
          <a:lstStyle/>
          <a:p>
            <a:r>
              <a:rPr lang="en-US" altLang="en-US" sz="2800" dirty="0" smtClean="0"/>
              <a:t>Remember that </a:t>
            </a:r>
          </a:p>
          <a:p>
            <a:pPr lvl="1"/>
            <a:r>
              <a:rPr lang="en-US" altLang="en-US" sz="2400" dirty="0" smtClean="0"/>
              <a:t>For each constraint there is a slack variable</a:t>
            </a:r>
          </a:p>
          <a:p>
            <a:pPr lvl="2"/>
            <a:r>
              <a:rPr lang="en-US" altLang="en-US" sz="2000" dirty="0" smtClean="0"/>
              <a:t>When the slack variable is zero, we are at a constraint extreme</a:t>
            </a:r>
          </a:p>
          <a:p>
            <a:endParaRPr lang="en-US" altLang="en-US" sz="500" dirty="0" smtClean="0"/>
          </a:p>
          <a:p>
            <a:pPr lvl="1"/>
            <a:r>
              <a:rPr lang="en-US" altLang="en-US" sz="2400" dirty="0" smtClean="0"/>
              <a:t>Each step from a vertex to another vertex involves releasing one </a:t>
            </a:r>
            <a:r>
              <a:rPr lang="en-US" altLang="en-US" sz="2400" dirty="0"/>
              <a:t>of the </a:t>
            </a:r>
            <a:r>
              <a:rPr lang="en-US" altLang="en-US" sz="2400" dirty="0" smtClean="0"/>
              <a:t>constraint extremes </a:t>
            </a:r>
            <a:r>
              <a:rPr lang="en-US" altLang="en-US" sz="2400" dirty="0"/>
              <a:t>and </a:t>
            </a:r>
            <a:r>
              <a:rPr lang="en-US" altLang="en-US" sz="2400" dirty="0" smtClean="0"/>
              <a:t>moving to a different constraint extreme</a:t>
            </a:r>
          </a:p>
          <a:p>
            <a:pPr lvl="2"/>
            <a:r>
              <a:rPr lang="en-US" altLang="en-US" sz="2000" dirty="0" smtClean="0"/>
              <a:t>That is, the step involves increasing from zero the slack variable corresponding to the constraint extreme released until the slack variable for the new constraint extreme is decreased until it becomes zero</a:t>
            </a:r>
          </a:p>
          <a:p>
            <a:pPr lvl="1"/>
            <a:r>
              <a:rPr lang="en-US" altLang="en-US" sz="2400" dirty="0" smtClean="0"/>
              <a:t>We thereby arrive at the next vertex</a:t>
            </a:r>
            <a:endParaRPr lang="en-US" altLang="en-US" sz="2000" dirty="0" smtClean="0"/>
          </a:p>
        </p:txBody>
      </p:sp>
      <p:pic>
        <p:nvPicPr>
          <p:cNvPr id="5" name="Picture 4"/>
          <p:cNvPicPr>
            <a:picLocks noChangeAspect="1"/>
          </p:cNvPicPr>
          <p:nvPr/>
        </p:nvPicPr>
        <p:blipFill>
          <a:blip r:embed="rId5"/>
          <a:stretch>
            <a:fillRect/>
          </a:stretch>
        </p:blipFill>
        <p:spPr>
          <a:xfrm>
            <a:off x="7010400" y="3718122"/>
            <a:ext cx="1900329" cy="1844477"/>
          </a:xfrm>
          <a:prstGeom prst="rect">
            <a:avLst/>
          </a:prstGeom>
        </p:spPr>
      </p:pic>
      <p:sp>
        <p:nvSpPr>
          <p:cNvPr id="6" name="Rectangle 5"/>
          <p:cNvSpPr/>
          <p:nvPr/>
        </p:nvSpPr>
        <p:spPr>
          <a:xfrm>
            <a:off x="6862671" y="4953000"/>
            <a:ext cx="3348129" cy="1938992"/>
          </a:xfrm>
          <a:prstGeom prst="rect">
            <a:avLst/>
          </a:prstGeom>
        </p:spPr>
        <p:txBody>
          <a:bodyPr wrap="square">
            <a:spAutoFit/>
          </a:bodyPr>
          <a:lstStyle/>
          <a:p>
            <a:endParaRPr lang="en-US" sz="4000" dirty="0">
              <a:solidFill>
                <a:srgbClr val="000000"/>
              </a:solidFill>
              <a:latin typeface="Verdana" panose="020B0604030504040204" pitchFamily="34" charset="0"/>
            </a:endParaRPr>
          </a:p>
          <a:p>
            <a:r>
              <a:rPr lang="en-US" sz="1600" dirty="0" smtClean="0">
                <a:latin typeface="Verdana" panose="020B0604030504040204" pitchFamily="34" charset="0"/>
              </a:rPr>
              <a:t>Space satisfying </a:t>
            </a:r>
            <a:br>
              <a:rPr lang="en-US" sz="1600" dirty="0" smtClean="0">
                <a:latin typeface="Verdana" panose="020B0604030504040204" pitchFamily="34" charset="0"/>
              </a:rPr>
            </a:br>
            <a:r>
              <a:rPr lang="en-US" sz="1600" dirty="0" err="1" smtClean="0">
                <a:latin typeface="Verdana" panose="020B0604030504040204" pitchFamily="34" charset="0"/>
              </a:rPr>
              <a:t>constratints</a:t>
            </a:r>
            <a:r>
              <a:rPr lang="en-US" sz="1600" dirty="0" smtClean="0">
                <a:latin typeface="Verdana" panose="020B0604030504040204" pitchFamily="34" charset="0"/>
              </a:rPr>
              <a:t>. </a:t>
            </a:r>
            <a:br>
              <a:rPr lang="en-US" sz="1600" dirty="0" smtClean="0">
                <a:latin typeface="Verdana" panose="020B0604030504040204" pitchFamily="34" charset="0"/>
              </a:rPr>
            </a:br>
            <a:r>
              <a:rPr lang="en-US" sz="1600" dirty="0" smtClean="0">
                <a:latin typeface="Verdana" panose="020B0604030504040204" pitchFamily="34" charset="0"/>
              </a:rPr>
              <a:t>From </a:t>
            </a:r>
            <a:r>
              <a:rPr lang="en-US" sz="1600" i="1" dirty="0" err="1">
                <a:latin typeface="Verdana" panose="020B0604030504040204" pitchFamily="34" charset="0"/>
              </a:rPr>
              <a:t>MathWorld</a:t>
            </a:r>
            <a:r>
              <a:rPr lang="en-US" sz="1600" i="1" dirty="0">
                <a:latin typeface="Verdana" panose="020B0604030504040204" pitchFamily="34" charset="0"/>
              </a:rPr>
              <a:t> </a:t>
            </a:r>
            <a:r>
              <a:rPr lang="en-US" sz="1600" dirty="0" smtClean="0">
                <a:latin typeface="Verdana" panose="020B0604030504040204" pitchFamily="34" charset="0"/>
              </a:rPr>
              <a:t>– </a:t>
            </a:r>
            <a:br>
              <a:rPr lang="en-US" sz="1600" dirty="0" smtClean="0">
                <a:latin typeface="Verdana" panose="020B0604030504040204" pitchFamily="34" charset="0"/>
              </a:rPr>
            </a:br>
            <a:r>
              <a:rPr lang="en-US" sz="1600" dirty="0" smtClean="0">
                <a:latin typeface="Verdana" panose="020B0604030504040204" pitchFamily="34" charset="0"/>
              </a:rPr>
              <a:t>A </a:t>
            </a:r>
            <a:r>
              <a:rPr lang="en-US" sz="1600" dirty="0">
                <a:latin typeface="Verdana" panose="020B0604030504040204" pitchFamily="34" charset="0"/>
              </a:rPr>
              <a:t>Wolfram Web </a:t>
            </a:r>
            <a:r>
              <a:rPr lang="en-US" sz="1600" dirty="0" smtClean="0">
                <a:latin typeface="Verdana" panose="020B0604030504040204" pitchFamily="34" charset="0"/>
              </a:rPr>
              <a:t/>
            </a:r>
            <a:br>
              <a:rPr lang="en-US" sz="1600" dirty="0" smtClean="0">
                <a:latin typeface="Verdana" panose="020B0604030504040204" pitchFamily="34" charset="0"/>
              </a:rPr>
            </a:br>
            <a:r>
              <a:rPr lang="en-US" sz="1600" dirty="0" smtClean="0">
                <a:latin typeface="Verdana" panose="020B0604030504040204" pitchFamily="34" charset="0"/>
              </a:rPr>
              <a:t>Resource</a:t>
            </a:r>
            <a:r>
              <a:rPr lang="en-US" sz="1600" dirty="0">
                <a:latin typeface="Verdana" panose="020B0604030504040204" pitchFamily="34" charset="0"/>
              </a:rPr>
              <a:t>.</a:t>
            </a:r>
            <a:endParaRPr lang="en-US" sz="16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063250471"/>
      </p:ext>
    </p:extLst>
  </p:cSld>
  <p:clrMapOvr>
    <a:masterClrMapping/>
  </p:clrMapOvr>
  <p:transition advTm="20261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42" name="Date Placeholder 3"/>
          <p:cNvSpPr txBox="1">
            <a:spLocks noGrp="1"/>
          </p:cNvSpPr>
          <p:nvPr/>
        </p:nvSpPr>
        <p:spPr bwMode="auto">
          <a:xfrm>
            <a:off x="366713" y="6529388"/>
            <a:ext cx="1905000" cy="32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nchor="ct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a:solidFill>
                  <a:srgbClr val="FDE00D"/>
                </a:solidFill>
                <a:latin typeface="Times New Roman" panose="02020603050405020304" pitchFamily="18" charset="0"/>
              </a:rPr>
              <a:t>UNC Chapel Hill</a:t>
            </a:r>
          </a:p>
        </p:txBody>
      </p:sp>
      <p:sp>
        <p:nvSpPr>
          <p:cNvPr id="61443" name="Rectangle 2"/>
          <p:cNvSpPr>
            <a:spLocks noGrp="1" noChangeArrowheads="1"/>
          </p:cNvSpPr>
          <p:nvPr>
            <p:ph type="title" idx="4294967295"/>
          </p:nvPr>
        </p:nvSpPr>
        <p:spPr/>
        <p:txBody>
          <a:bodyPr/>
          <a:lstStyle/>
          <a:p>
            <a:r>
              <a:rPr lang="en-US" altLang="en-US" dirty="0" smtClean="0"/>
              <a:t>Time Analysis of </a:t>
            </a:r>
            <a:br>
              <a:rPr lang="en-US" altLang="en-US" dirty="0" smtClean="0"/>
            </a:br>
            <a:r>
              <a:rPr lang="en-US" altLang="en-US" dirty="0" smtClean="0"/>
              <a:t>Simplex Algorithm</a:t>
            </a:r>
          </a:p>
        </p:txBody>
      </p:sp>
      <p:sp>
        <p:nvSpPr>
          <p:cNvPr id="509955" name="Rectangle 3"/>
          <p:cNvSpPr>
            <a:spLocks noGrp="1" noChangeArrowheads="1"/>
          </p:cNvSpPr>
          <p:nvPr>
            <p:ph type="body" idx="4294967295"/>
          </p:nvPr>
        </p:nvSpPr>
        <p:spPr>
          <a:xfrm>
            <a:off x="152400" y="1528763"/>
            <a:ext cx="8839200" cy="4114800"/>
          </a:xfrm>
        </p:spPr>
        <p:txBody>
          <a:bodyPr/>
          <a:lstStyle/>
          <a:p>
            <a:pPr>
              <a:lnSpc>
                <a:spcPct val="90000"/>
              </a:lnSpc>
              <a:spcBef>
                <a:spcPct val="30000"/>
              </a:spcBef>
            </a:pPr>
            <a:r>
              <a:rPr lang="en-US" altLang="en-US" sz="2800" smtClean="0"/>
              <a:t>Worst case is non-polynomial </a:t>
            </a:r>
          </a:p>
          <a:p>
            <a:pPr lvl="1">
              <a:lnSpc>
                <a:spcPct val="90000"/>
              </a:lnSpc>
              <a:spcBef>
                <a:spcPct val="30000"/>
              </a:spcBef>
            </a:pPr>
            <a:r>
              <a:rPr lang="en-US" altLang="en-US" sz="2400" smtClean="0"/>
              <a:t>Each step (vertex move) is </a:t>
            </a:r>
            <a:r>
              <a:rPr lang="en-US" altLang="en-US" sz="2400" smtClean="0">
                <a:sym typeface="Symbol" panose="05050102010706020507" pitchFamily="18" charset="2"/>
              </a:rPr>
              <a:t></a:t>
            </a:r>
            <a:r>
              <a:rPr lang="en-US" altLang="en-US" sz="2400" smtClean="0"/>
              <a:t>(mn): polynomial.</a:t>
            </a:r>
          </a:p>
          <a:p>
            <a:pPr lvl="1">
              <a:lnSpc>
                <a:spcPct val="90000"/>
              </a:lnSpc>
              <a:spcBef>
                <a:spcPct val="30000"/>
              </a:spcBef>
            </a:pPr>
            <a:r>
              <a:rPr lang="en-US" altLang="en-US" sz="2400" smtClean="0"/>
              <a:t>The number of pivoting steps needed is what can be </a:t>
            </a:r>
            <a:br>
              <a:rPr lang="en-US" altLang="en-US" sz="2400" smtClean="0"/>
            </a:br>
            <a:r>
              <a:rPr lang="en-US" altLang="en-US" sz="2400" smtClean="0"/>
              <a:t>non-polynomial</a:t>
            </a:r>
          </a:p>
          <a:p>
            <a:pPr>
              <a:lnSpc>
                <a:spcPct val="90000"/>
              </a:lnSpc>
              <a:spcBef>
                <a:spcPct val="30000"/>
              </a:spcBef>
            </a:pPr>
            <a:r>
              <a:rPr lang="en-US" altLang="en-US" sz="2800" smtClean="0"/>
              <a:t>Frequently fast</a:t>
            </a:r>
          </a:p>
          <a:p>
            <a:pPr>
              <a:lnSpc>
                <a:spcPct val="90000"/>
              </a:lnSpc>
              <a:spcBef>
                <a:spcPct val="30000"/>
              </a:spcBef>
            </a:pPr>
            <a:r>
              <a:rPr lang="en-US" altLang="en-US" sz="2800" smtClean="0"/>
              <a:t>There exist guaranteed polynomial algorithms, though they may often be slower than Simplex</a:t>
            </a:r>
          </a:p>
          <a:p>
            <a:pPr>
              <a:lnSpc>
                <a:spcPct val="90000"/>
              </a:lnSpc>
              <a:spcBef>
                <a:spcPct val="30000"/>
              </a:spcBef>
            </a:pPr>
            <a:endParaRPr lang="en-US" altLang="en-US" sz="2800" smtClean="0">
              <a:sym typeface="Symbol" panose="05050102010706020507" pitchFamily="18" charset="2"/>
            </a:endParaRPr>
          </a:p>
          <a:p>
            <a:pPr algn="ctr">
              <a:lnSpc>
                <a:spcPct val="90000"/>
              </a:lnSpc>
              <a:spcBef>
                <a:spcPct val="30000"/>
              </a:spcBef>
              <a:buFont typeface="Wingdings" panose="05000000000000000000" pitchFamily="2" charset="2"/>
              <a:buNone/>
            </a:pPr>
            <a:endParaRPr lang="en-US" altLang="en-US" sz="2800" smtClean="0"/>
          </a:p>
        </p:txBody>
      </p:sp>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custDataLst>
      <p:tags r:id="rId1"/>
    </p:custDataLst>
  </p:cSld>
  <p:clrMapOvr>
    <a:masterClrMapping/>
  </p:clrMapOvr>
  <p:transition advTm="9686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09955">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509955">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509955">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509955">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50995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5"/>
                </p:tgtEl>
              </p:cMediaNode>
            </p:audio>
          </p:childTnLst>
        </p:cTn>
      </p:par>
    </p:tnLst>
    <p:bldLst>
      <p:bldP spid="509955" grpId="0" build="p"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490" name="Date Placeholder 3"/>
          <p:cNvSpPr txBox="1">
            <a:spLocks noGrp="1"/>
          </p:cNvSpPr>
          <p:nvPr/>
        </p:nvSpPr>
        <p:spPr bwMode="auto">
          <a:xfrm>
            <a:off x="366713" y="6529388"/>
            <a:ext cx="1905000" cy="32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nchor="ct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a:solidFill>
                  <a:srgbClr val="FDE00D"/>
                </a:solidFill>
                <a:latin typeface="Times New Roman" panose="02020603050405020304" pitchFamily="18" charset="0"/>
              </a:rPr>
              <a:t>UNC Chapel Hill</a:t>
            </a:r>
          </a:p>
        </p:txBody>
      </p:sp>
      <p:sp>
        <p:nvSpPr>
          <p:cNvPr id="63491" name="Rectangle 2"/>
          <p:cNvSpPr>
            <a:spLocks noGrp="1" noChangeArrowheads="1"/>
          </p:cNvSpPr>
          <p:nvPr>
            <p:ph type="title" idx="4294967295"/>
          </p:nvPr>
        </p:nvSpPr>
        <p:spPr/>
        <p:txBody>
          <a:bodyPr/>
          <a:lstStyle/>
          <a:p>
            <a:r>
              <a:rPr lang="en-US" altLang="en-US" smtClean="0"/>
              <a:t>Alternatives to the </a:t>
            </a:r>
            <a:br>
              <a:rPr lang="en-US" altLang="en-US" smtClean="0"/>
            </a:br>
            <a:r>
              <a:rPr lang="en-US" altLang="en-US" smtClean="0"/>
              <a:t>Simplex Algorithm</a:t>
            </a:r>
          </a:p>
        </p:txBody>
      </p:sp>
      <p:sp>
        <p:nvSpPr>
          <p:cNvPr id="509955" name="Rectangle 3"/>
          <p:cNvSpPr>
            <a:spLocks noGrp="1" noChangeArrowheads="1"/>
          </p:cNvSpPr>
          <p:nvPr>
            <p:ph type="body" idx="4294967295"/>
          </p:nvPr>
        </p:nvSpPr>
        <p:spPr>
          <a:xfrm>
            <a:off x="152400" y="1528763"/>
            <a:ext cx="8839200" cy="4114800"/>
          </a:xfrm>
        </p:spPr>
        <p:txBody>
          <a:bodyPr/>
          <a:lstStyle/>
          <a:p>
            <a:pPr>
              <a:lnSpc>
                <a:spcPct val="90000"/>
              </a:lnSpc>
              <a:spcBef>
                <a:spcPct val="30000"/>
              </a:spcBef>
            </a:pPr>
            <a:r>
              <a:rPr lang="en-US" altLang="en-US" sz="2800" smtClean="0"/>
              <a:t>There are whole courses on Linear Programming</a:t>
            </a:r>
          </a:p>
          <a:p>
            <a:pPr lvl="1">
              <a:lnSpc>
                <a:spcPct val="90000"/>
              </a:lnSpc>
              <a:spcBef>
                <a:spcPct val="30000"/>
              </a:spcBef>
            </a:pPr>
            <a:r>
              <a:rPr lang="en-US" altLang="en-US" sz="2400" smtClean="0"/>
              <a:t>See STOR courses</a:t>
            </a:r>
          </a:p>
          <a:p>
            <a:pPr>
              <a:lnSpc>
                <a:spcPct val="90000"/>
              </a:lnSpc>
              <a:spcBef>
                <a:spcPct val="30000"/>
              </a:spcBef>
            </a:pPr>
            <a:r>
              <a:rPr lang="en-US" altLang="en-US" sz="2800" smtClean="0"/>
              <a:t>An interesting alternative is to approximate the linear problem by a nonlinear one in which the solution region is smooth, and then apply a method that optimizes the nonlinear problem</a:t>
            </a:r>
          </a:p>
          <a:p>
            <a:pPr lvl="1">
              <a:lnSpc>
                <a:spcPct val="90000"/>
              </a:lnSpc>
              <a:spcBef>
                <a:spcPct val="30000"/>
              </a:spcBef>
            </a:pPr>
            <a:r>
              <a:rPr lang="en-US" altLang="en-US" sz="2400" smtClean="0"/>
              <a:t>Using a form of the Newton-Raphson approach for optimization yields fast convergence</a:t>
            </a:r>
          </a:p>
          <a:p>
            <a:pPr>
              <a:lnSpc>
                <a:spcPct val="90000"/>
              </a:lnSpc>
              <a:spcBef>
                <a:spcPct val="30000"/>
              </a:spcBef>
            </a:pPr>
            <a:endParaRPr lang="en-US" altLang="en-US" sz="2800" smtClean="0">
              <a:sym typeface="Symbol" panose="05050102010706020507" pitchFamily="18" charset="2"/>
            </a:endParaRPr>
          </a:p>
          <a:p>
            <a:pPr algn="ctr">
              <a:lnSpc>
                <a:spcPct val="90000"/>
              </a:lnSpc>
              <a:spcBef>
                <a:spcPct val="30000"/>
              </a:spcBef>
              <a:buFont typeface="Wingdings" panose="05000000000000000000" pitchFamily="2" charset="2"/>
              <a:buNone/>
            </a:pPr>
            <a:endParaRPr lang="en-US" altLang="en-US" sz="2800" smtClean="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custDataLst>
      <p:tags r:id="rId1"/>
    </p:custDataLst>
  </p:cSld>
  <p:clrMapOvr>
    <a:masterClrMapping/>
  </p:clrMapOvr>
  <p:transition advTm="15024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09955">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509955">
                                            <p:txEl>
                                              <p:pRg st="1" end="1"/>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509955">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50995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3"/>
                </p:tgtEl>
              </p:cMediaNode>
            </p:audio>
          </p:childTnLst>
        </p:cTn>
      </p:par>
    </p:tnLst>
    <p:bldLst>
      <p:bldP spid="509955" grpId="0" build="p"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34819" name="Rectangle 2"/>
          <p:cNvSpPr>
            <a:spLocks noGrp="1" noChangeArrowheads="1"/>
          </p:cNvSpPr>
          <p:nvPr>
            <p:ph type="title"/>
          </p:nvPr>
        </p:nvSpPr>
        <p:spPr>
          <a:xfrm>
            <a:off x="24284" y="152400"/>
            <a:ext cx="8101013" cy="849313"/>
          </a:xfrm>
        </p:spPr>
        <p:txBody>
          <a:bodyPr/>
          <a:lstStyle/>
          <a:p>
            <a:r>
              <a:rPr lang="en-US" altLang="en-US" dirty="0" smtClean="0"/>
              <a:t>Worksheet on the </a:t>
            </a:r>
            <a:br>
              <a:rPr lang="en-US" altLang="en-US" dirty="0" smtClean="0"/>
            </a:br>
            <a:r>
              <a:rPr lang="en-US" altLang="en-US" dirty="0" smtClean="0"/>
              <a:t>Simplex Algorithm</a:t>
            </a:r>
          </a:p>
        </p:txBody>
      </p:sp>
      <p:sp>
        <p:nvSpPr>
          <p:cNvPr id="34820" name="Rectangle 3"/>
          <p:cNvSpPr>
            <a:spLocks noGrp="1" noChangeArrowheads="1"/>
          </p:cNvSpPr>
          <p:nvPr>
            <p:ph type="body" idx="1"/>
          </p:nvPr>
        </p:nvSpPr>
        <p:spPr>
          <a:xfrm>
            <a:off x="1" y="1295400"/>
            <a:ext cx="9144000" cy="5562600"/>
          </a:xfrm>
        </p:spPr>
        <p:txBody>
          <a:bodyPr/>
          <a:lstStyle/>
          <a:p>
            <a:endParaRPr lang="en-US" altLang="en-US" sz="400" dirty="0" smtClean="0"/>
          </a:p>
          <a:p>
            <a:r>
              <a:rPr lang="en-US" altLang="en-US" sz="2600" dirty="0" smtClean="0"/>
              <a:t>How many basic variables are there at a vertex of the objective function polyhedron for a problem with n optimization variables and m constraints?</a:t>
            </a:r>
          </a:p>
          <a:p>
            <a:r>
              <a:rPr lang="en-US" altLang="en-US" sz="2600" dirty="0" smtClean="0"/>
              <a:t>How many non-basic variables are there for the same optimization problem?</a:t>
            </a:r>
          </a:p>
          <a:p>
            <a:r>
              <a:rPr lang="en-US" altLang="en-US" sz="2600" dirty="0" smtClean="0"/>
              <a:t>What is the criterion for choosing a leaving variable at a vertex?</a:t>
            </a:r>
          </a:p>
          <a:p>
            <a:r>
              <a:rPr lang="en-US" altLang="en-US" sz="2600" dirty="0" smtClean="0"/>
              <a:t>What is the criterion for determining the entering variable corresponding to a given </a:t>
            </a:r>
            <a:r>
              <a:rPr lang="en-US" altLang="en-US" sz="2600" dirty="0" err="1" smtClean="0"/>
              <a:t>leavning</a:t>
            </a:r>
            <a:r>
              <a:rPr lang="en-US" altLang="en-US" sz="2600" dirty="0" smtClean="0"/>
              <a:t> variable</a:t>
            </a:r>
          </a:p>
          <a:p>
            <a:r>
              <a:rPr lang="en-US" altLang="en-US" sz="2600" dirty="0" smtClean="0"/>
              <a:t>What is the criterion for termination of the algorithm?</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990863350"/>
      </p:ext>
    </p:extLst>
  </p:cSld>
  <p:clrMapOvr>
    <a:masterClrMapping/>
  </p:clrMapOvr>
  <p:transition advTm="3328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34819" name="Rectangle 2"/>
          <p:cNvSpPr>
            <a:spLocks noGrp="1" noChangeArrowheads="1"/>
          </p:cNvSpPr>
          <p:nvPr>
            <p:ph type="title"/>
          </p:nvPr>
        </p:nvSpPr>
        <p:spPr>
          <a:xfrm>
            <a:off x="24284" y="152400"/>
            <a:ext cx="8101013" cy="849313"/>
          </a:xfrm>
        </p:spPr>
        <p:txBody>
          <a:bodyPr/>
          <a:lstStyle/>
          <a:p>
            <a:r>
              <a:rPr lang="en-US" altLang="en-US" dirty="0" smtClean="0"/>
              <a:t>Exercises</a:t>
            </a:r>
          </a:p>
        </p:txBody>
      </p:sp>
      <p:sp>
        <p:nvSpPr>
          <p:cNvPr id="34820" name="Rectangle 3"/>
          <p:cNvSpPr>
            <a:spLocks noGrp="1" noChangeArrowheads="1"/>
          </p:cNvSpPr>
          <p:nvPr>
            <p:ph type="body" idx="1"/>
          </p:nvPr>
        </p:nvSpPr>
        <p:spPr>
          <a:xfrm>
            <a:off x="1" y="1295400"/>
            <a:ext cx="9144000" cy="5562600"/>
          </a:xfrm>
        </p:spPr>
        <p:txBody>
          <a:bodyPr/>
          <a:lstStyle/>
          <a:p>
            <a:endParaRPr lang="en-US" altLang="en-US" sz="400" dirty="0" smtClean="0"/>
          </a:p>
          <a:p>
            <a:r>
              <a:rPr lang="en-US" altLang="en-US" sz="2600" dirty="0" smtClean="0"/>
              <a:t>To </a:t>
            </a:r>
            <a:r>
              <a:rPr lang="en-US" altLang="en-US" sz="2600" smtClean="0"/>
              <a:t>be specified</a:t>
            </a:r>
            <a:endParaRPr lang="en-US" altLang="en-US" sz="2600" dirty="0" smtClean="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674679714"/>
      </p:ext>
    </p:extLst>
  </p:cSld>
  <p:clrMapOvr>
    <a:masterClrMapping/>
  </p:clrMapOvr>
  <p:transition advTm="3302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34819" name="Rectangle 2"/>
          <p:cNvSpPr>
            <a:spLocks noGrp="1" noChangeArrowheads="1"/>
          </p:cNvSpPr>
          <p:nvPr>
            <p:ph type="title"/>
          </p:nvPr>
        </p:nvSpPr>
        <p:spPr>
          <a:xfrm>
            <a:off x="0" y="152400"/>
            <a:ext cx="8101013" cy="849313"/>
          </a:xfrm>
        </p:spPr>
        <p:txBody>
          <a:bodyPr/>
          <a:lstStyle/>
          <a:p>
            <a:r>
              <a:rPr lang="en-US" altLang="en-US" dirty="0"/>
              <a:t>Moving Along </a:t>
            </a:r>
            <a:r>
              <a:rPr lang="en-US" altLang="en-US" dirty="0" smtClean="0"/>
              <a:t>the Next </a:t>
            </a:r>
            <a:r>
              <a:rPr lang="en-US" altLang="en-US" dirty="0"/>
              <a:t>Edge: </a:t>
            </a:r>
            <a:br>
              <a:rPr lang="en-US" altLang="en-US" dirty="0"/>
            </a:br>
            <a:r>
              <a:rPr lang="en-US" altLang="en-US" dirty="0"/>
              <a:t>Varying Two </a:t>
            </a:r>
            <a:r>
              <a:rPr lang="en-US" altLang="en-US" dirty="0" smtClean="0"/>
              <a:t>New Slack </a:t>
            </a:r>
            <a:r>
              <a:rPr lang="en-US" altLang="en-US" dirty="0"/>
              <a:t>Variables </a:t>
            </a:r>
            <a:endParaRPr lang="en-US" altLang="en-US" dirty="0" smtClean="0"/>
          </a:p>
        </p:txBody>
      </p:sp>
      <p:sp>
        <p:nvSpPr>
          <p:cNvPr id="34820" name="Rectangle 3"/>
          <p:cNvSpPr>
            <a:spLocks noGrp="1" noChangeArrowheads="1"/>
          </p:cNvSpPr>
          <p:nvPr>
            <p:ph type="body" idx="1"/>
          </p:nvPr>
        </p:nvSpPr>
        <p:spPr>
          <a:xfrm>
            <a:off x="277813" y="1506538"/>
            <a:ext cx="6046787" cy="5022850"/>
          </a:xfrm>
        </p:spPr>
        <p:txBody>
          <a:bodyPr/>
          <a:lstStyle/>
          <a:p>
            <a:r>
              <a:rPr lang="en-US" altLang="en-US" sz="2600" dirty="0" smtClean="0"/>
              <a:t>Having arrived at that new vertex, we choose a new </a:t>
            </a:r>
            <a:r>
              <a:rPr lang="en-US" altLang="en-US" sz="2600" dirty="0" smtClean="0"/>
              <a:t>edge from that vertex. </a:t>
            </a:r>
            <a:r>
              <a:rPr lang="en-US" altLang="en-US" sz="2600" dirty="0" smtClean="0"/>
              <a:t>As with the previous edge, along the edge there are two constraint extremes involved, each with an associated slack variable</a:t>
            </a:r>
            <a:endParaRPr lang="en-US" altLang="en-US" sz="2600" dirty="0"/>
          </a:p>
          <a:p>
            <a:pPr lvl="1"/>
            <a:r>
              <a:rPr lang="en-US" altLang="en-US" sz="2200" dirty="0" smtClean="0"/>
              <a:t>One which is increased from zero</a:t>
            </a:r>
            <a:endParaRPr lang="en-US" altLang="en-US" sz="2200" dirty="0"/>
          </a:p>
          <a:p>
            <a:pPr lvl="1"/>
            <a:r>
              <a:rPr lang="en-US" altLang="en-US" sz="2200" dirty="0" smtClean="0"/>
              <a:t>One which decreases until it becomes zero</a:t>
            </a:r>
          </a:p>
          <a:p>
            <a:endParaRPr lang="en-US" altLang="en-US" sz="400" dirty="0" smtClean="0"/>
          </a:p>
        </p:txBody>
      </p:sp>
      <p:pic>
        <p:nvPicPr>
          <p:cNvPr id="5" name="Picture 4"/>
          <p:cNvPicPr>
            <a:picLocks noChangeAspect="1"/>
          </p:cNvPicPr>
          <p:nvPr/>
        </p:nvPicPr>
        <p:blipFill>
          <a:blip r:embed="rId5"/>
          <a:stretch>
            <a:fillRect/>
          </a:stretch>
        </p:blipFill>
        <p:spPr>
          <a:xfrm>
            <a:off x="6477000" y="3200400"/>
            <a:ext cx="2433729" cy="2362200"/>
          </a:xfrm>
          <a:prstGeom prst="rect">
            <a:avLst/>
          </a:prstGeom>
        </p:spPr>
      </p:pic>
      <p:sp>
        <p:nvSpPr>
          <p:cNvPr id="6" name="Rectangle 5"/>
          <p:cNvSpPr/>
          <p:nvPr/>
        </p:nvSpPr>
        <p:spPr>
          <a:xfrm>
            <a:off x="6862671" y="4953000"/>
            <a:ext cx="3348129" cy="1938992"/>
          </a:xfrm>
          <a:prstGeom prst="rect">
            <a:avLst/>
          </a:prstGeom>
        </p:spPr>
        <p:txBody>
          <a:bodyPr wrap="square">
            <a:spAutoFit/>
          </a:bodyPr>
          <a:lstStyle/>
          <a:p>
            <a:endParaRPr lang="en-US" sz="4000" dirty="0">
              <a:solidFill>
                <a:srgbClr val="000000"/>
              </a:solidFill>
              <a:latin typeface="Verdana" panose="020B0604030504040204" pitchFamily="34" charset="0"/>
            </a:endParaRPr>
          </a:p>
          <a:p>
            <a:r>
              <a:rPr lang="en-US" sz="1600" dirty="0" smtClean="0">
                <a:latin typeface="Verdana" panose="020B0604030504040204" pitchFamily="34" charset="0"/>
              </a:rPr>
              <a:t>Space satisfying </a:t>
            </a:r>
            <a:br>
              <a:rPr lang="en-US" sz="1600" dirty="0" smtClean="0">
                <a:latin typeface="Verdana" panose="020B0604030504040204" pitchFamily="34" charset="0"/>
              </a:rPr>
            </a:br>
            <a:r>
              <a:rPr lang="en-US" sz="1600" dirty="0" err="1" smtClean="0">
                <a:latin typeface="Verdana" panose="020B0604030504040204" pitchFamily="34" charset="0"/>
              </a:rPr>
              <a:t>constratints</a:t>
            </a:r>
            <a:r>
              <a:rPr lang="en-US" sz="1600" dirty="0" smtClean="0">
                <a:latin typeface="Verdana" panose="020B0604030504040204" pitchFamily="34" charset="0"/>
              </a:rPr>
              <a:t>. </a:t>
            </a:r>
            <a:br>
              <a:rPr lang="en-US" sz="1600" dirty="0" smtClean="0">
                <a:latin typeface="Verdana" panose="020B0604030504040204" pitchFamily="34" charset="0"/>
              </a:rPr>
            </a:br>
            <a:r>
              <a:rPr lang="en-US" sz="1600" dirty="0" smtClean="0">
                <a:latin typeface="Verdana" panose="020B0604030504040204" pitchFamily="34" charset="0"/>
              </a:rPr>
              <a:t>From </a:t>
            </a:r>
            <a:r>
              <a:rPr lang="en-US" sz="1600" i="1" dirty="0" err="1">
                <a:latin typeface="Verdana" panose="020B0604030504040204" pitchFamily="34" charset="0"/>
              </a:rPr>
              <a:t>MathWorld</a:t>
            </a:r>
            <a:r>
              <a:rPr lang="en-US" sz="1600" i="1" dirty="0">
                <a:latin typeface="Verdana" panose="020B0604030504040204" pitchFamily="34" charset="0"/>
              </a:rPr>
              <a:t> </a:t>
            </a:r>
            <a:r>
              <a:rPr lang="en-US" sz="1600" dirty="0" smtClean="0">
                <a:latin typeface="Verdana" panose="020B0604030504040204" pitchFamily="34" charset="0"/>
              </a:rPr>
              <a:t>– </a:t>
            </a:r>
            <a:br>
              <a:rPr lang="en-US" sz="1600" dirty="0" smtClean="0">
                <a:latin typeface="Verdana" panose="020B0604030504040204" pitchFamily="34" charset="0"/>
              </a:rPr>
            </a:br>
            <a:r>
              <a:rPr lang="en-US" sz="1600" dirty="0" smtClean="0">
                <a:latin typeface="Verdana" panose="020B0604030504040204" pitchFamily="34" charset="0"/>
              </a:rPr>
              <a:t>A </a:t>
            </a:r>
            <a:r>
              <a:rPr lang="en-US" sz="1600" dirty="0">
                <a:latin typeface="Verdana" panose="020B0604030504040204" pitchFamily="34" charset="0"/>
              </a:rPr>
              <a:t>Wolfram Web </a:t>
            </a:r>
            <a:r>
              <a:rPr lang="en-US" sz="1600" dirty="0" smtClean="0">
                <a:latin typeface="Verdana" panose="020B0604030504040204" pitchFamily="34" charset="0"/>
              </a:rPr>
              <a:t/>
            </a:r>
            <a:br>
              <a:rPr lang="en-US" sz="1600" dirty="0" smtClean="0">
                <a:latin typeface="Verdana" panose="020B0604030504040204" pitchFamily="34" charset="0"/>
              </a:rPr>
            </a:br>
            <a:r>
              <a:rPr lang="en-US" sz="1600" dirty="0" smtClean="0">
                <a:latin typeface="Verdana" panose="020B0604030504040204" pitchFamily="34" charset="0"/>
              </a:rPr>
              <a:t>Resource</a:t>
            </a:r>
            <a:r>
              <a:rPr lang="en-US" sz="1600" dirty="0">
                <a:latin typeface="Verdana" panose="020B0604030504040204" pitchFamily="34" charset="0"/>
              </a:rPr>
              <a:t>.</a:t>
            </a:r>
            <a:endParaRPr lang="en-US" sz="16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165106336"/>
      </p:ext>
    </p:extLst>
  </p:cSld>
  <p:clrMapOvr>
    <a:masterClrMapping/>
  </p:clrMapOvr>
  <p:transition advTm="8262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34819" name="Rectangle 2"/>
          <p:cNvSpPr>
            <a:spLocks noGrp="1" noChangeArrowheads="1"/>
          </p:cNvSpPr>
          <p:nvPr>
            <p:ph type="title"/>
          </p:nvPr>
        </p:nvSpPr>
        <p:spPr>
          <a:xfrm>
            <a:off x="0" y="152400"/>
            <a:ext cx="8101013" cy="849313"/>
          </a:xfrm>
        </p:spPr>
        <p:txBody>
          <a:bodyPr/>
          <a:lstStyle/>
          <a:p>
            <a:r>
              <a:rPr lang="en-US" altLang="en-US" dirty="0" smtClean="0"/>
              <a:t>All Variables Can Be Considered Slack Variables</a:t>
            </a:r>
          </a:p>
        </p:txBody>
      </p:sp>
      <p:sp>
        <p:nvSpPr>
          <p:cNvPr id="34820" name="Rectangle 3"/>
          <p:cNvSpPr>
            <a:spLocks noGrp="1" noChangeArrowheads="1"/>
          </p:cNvSpPr>
          <p:nvPr>
            <p:ph type="body" idx="1"/>
          </p:nvPr>
        </p:nvSpPr>
        <p:spPr>
          <a:xfrm>
            <a:off x="277813" y="1506538"/>
            <a:ext cx="6046787" cy="5022850"/>
          </a:xfrm>
        </p:spPr>
        <p:txBody>
          <a:bodyPr/>
          <a:lstStyle/>
          <a:p>
            <a:endParaRPr lang="en-US" altLang="en-US" sz="400" dirty="0" smtClean="0"/>
          </a:p>
          <a:p>
            <a:r>
              <a:rPr lang="en-US" altLang="en-US" sz="2600" dirty="0" smtClean="0"/>
              <a:t>There are m constraints with explicitly associated slack variables</a:t>
            </a:r>
          </a:p>
          <a:p>
            <a:r>
              <a:rPr lang="en-US" altLang="en-US" sz="2600" dirty="0" smtClean="0"/>
              <a:t>Besides these there are the n variables </a:t>
            </a:r>
            <a:r>
              <a:rPr lang="en-US" altLang="en-US" sz="2800" i="1" dirty="0" smtClean="0">
                <a:latin typeface="+mj-lt"/>
              </a:rPr>
              <a:t>x</a:t>
            </a:r>
            <a:r>
              <a:rPr lang="en-US" altLang="en-US" sz="2800" i="1" baseline="-25000" dirty="0" smtClean="0">
                <a:latin typeface="+mj-lt"/>
              </a:rPr>
              <a:t>i</a:t>
            </a:r>
            <a:r>
              <a:rPr lang="en-US" altLang="en-US" sz="2600" dirty="0" smtClean="0"/>
              <a:t> that are required to be </a:t>
            </a:r>
            <a:r>
              <a:rPr lang="en-US" altLang="en-US" sz="2600" dirty="0" smtClean="0">
                <a:sym typeface="Symbol" panose="05050102010706020507" pitchFamily="18" charset="2"/>
              </a:rPr>
              <a:t> 0</a:t>
            </a:r>
            <a:endParaRPr lang="en-US" altLang="en-US" sz="2600" dirty="0" smtClean="0"/>
          </a:p>
          <a:p>
            <a:pPr lvl="1"/>
            <a:r>
              <a:rPr lang="en-US" altLang="en-US" sz="2200" dirty="0" smtClean="0"/>
              <a:t>That is, each can also be considered a slack variable, with the extreme being 0, just like the other slack variables</a:t>
            </a:r>
          </a:p>
          <a:p>
            <a:pPr lvl="1"/>
            <a:r>
              <a:rPr lang="en-US" altLang="en-US" sz="2200" dirty="0" smtClean="0"/>
              <a:t>And each, when = zero, also provides a </a:t>
            </a:r>
            <a:r>
              <a:rPr lang="en-US" altLang="en-US" sz="2200" dirty="0" err="1" smtClean="0"/>
              <a:t>hyperpolyhedral</a:t>
            </a:r>
            <a:r>
              <a:rPr lang="en-US" altLang="en-US" sz="2200" dirty="0" smtClean="0"/>
              <a:t> edge that can be moved along in an optimization step</a:t>
            </a:r>
          </a:p>
        </p:txBody>
      </p:sp>
      <p:pic>
        <p:nvPicPr>
          <p:cNvPr id="5" name="Picture 4"/>
          <p:cNvPicPr>
            <a:picLocks noChangeAspect="1"/>
          </p:cNvPicPr>
          <p:nvPr/>
        </p:nvPicPr>
        <p:blipFill>
          <a:blip r:embed="rId5"/>
          <a:stretch>
            <a:fillRect/>
          </a:stretch>
        </p:blipFill>
        <p:spPr>
          <a:xfrm>
            <a:off x="6477000" y="3200400"/>
            <a:ext cx="2433729" cy="2362200"/>
          </a:xfrm>
          <a:prstGeom prst="rect">
            <a:avLst/>
          </a:prstGeom>
        </p:spPr>
      </p:pic>
      <p:sp>
        <p:nvSpPr>
          <p:cNvPr id="6" name="Rectangle 5"/>
          <p:cNvSpPr/>
          <p:nvPr/>
        </p:nvSpPr>
        <p:spPr>
          <a:xfrm>
            <a:off x="6862671" y="4953000"/>
            <a:ext cx="3348129" cy="1938992"/>
          </a:xfrm>
          <a:prstGeom prst="rect">
            <a:avLst/>
          </a:prstGeom>
        </p:spPr>
        <p:txBody>
          <a:bodyPr wrap="square">
            <a:spAutoFit/>
          </a:bodyPr>
          <a:lstStyle/>
          <a:p>
            <a:endParaRPr lang="en-US" sz="4000" dirty="0">
              <a:solidFill>
                <a:srgbClr val="000000"/>
              </a:solidFill>
              <a:latin typeface="Verdana" panose="020B0604030504040204" pitchFamily="34" charset="0"/>
            </a:endParaRPr>
          </a:p>
          <a:p>
            <a:r>
              <a:rPr lang="en-US" sz="1600" dirty="0" smtClean="0">
                <a:latin typeface="Verdana" panose="020B0604030504040204" pitchFamily="34" charset="0"/>
              </a:rPr>
              <a:t>Space satisfying </a:t>
            </a:r>
            <a:br>
              <a:rPr lang="en-US" sz="1600" dirty="0" smtClean="0">
                <a:latin typeface="Verdana" panose="020B0604030504040204" pitchFamily="34" charset="0"/>
              </a:rPr>
            </a:br>
            <a:r>
              <a:rPr lang="en-US" sz="1600" dirty="0" err="1" smtClean="0">
                <a:latin typeface="Verdana" panose="020B0604030504040204" pitchFamily="34" charset="0"/>
              </a:rPr>
              <a:t>constratints</a:t>
            </a:r>
            <a:r>
              <a:rPr lang="en-US" sz="1600" dirty="0" smtClean="0">
                <a:latin typeface="Verdana" panose="020B0604030504040204" pitchFamily="34" charset="0"/>
              </a:rPr>
              <a:t>. </a:t>
            </a:r>
            <a:br>
              <a:rPr lang="en-US" sz="1600" dirty="0" smtClean="0">
                <a:latin typeface="Verdana" panose="020B0604030504040204" pitchFamily="34" charset="0"/>
              </a:rPr>
            </a:br>
            <a:r>
              <a:rPr lang="en-US" sz="1600" dirty="0" smtClean="0">
                <a:latin typeface="Verdana" panose="020B0604030504040204" pitchFamily="34" charset="0"/>
              </a:rPr>
              <a:t>From </a:t>
            </a:r>
            <a:r>
              <a:rPr lang="en-US" sz="1600" i="1" dirty="0" err="1">
                <a:latin typeface="Verdana" panose="020B0604030504040204" pitchFamily="34" charset="0"/>
              </a:rPr>
              <a:t>MathWorld</a:t>
            </a:r>
            <a:r>
              <a:rPr lang="en-US" sz="1600" i="1" dirty="0">
                <a:latin typeface="Verdana" panose="020B0604030504040204" pitchFamily="34" charset="0"/>
              </a:rPr>
              <a:t> </a:t>
            </a:r>
            <a:r>
              <a:rPr lang="en-US" sz="1600" dirty="0" smtClean="0">
                <a:latin typeface="Verdana" panose="020B0604030504040204" pitchFamily="34" charset="0"/>
              </a:rPr>
              <a:t>– </a:t>
            </a:r>
            <a:br>
              <a:rPr lang="en-US" sz="1600" dirty="0" smtClean="0">
                <a:latin typeface="Verdana" panose="020B0604030504040204" pitchFamily="34" charset="0"/>
              </a:rPr>
            </a:br>
            <a:r>
              <a:rPr lang="en-US" sz="1600" dirty="0" smtClean="0">
                <a:latin typeface="Verdana" panose="020B0604030504040204" pitchFamily="34" charset="0"/>
              </a:rPr>
              <a:t>A </a:t>
            </a:r>
            <a:r>
              <a:rPr lang="en-US" sz="1600" dirty="0">
                <a:latin typeface="Verdana" panose="020B0604030504040204" pitchFamily="34" charset="0"/>
              </a:rPr>
              <a:t>Wolfram Web </a:t>
            </a:r>
            <a:r>
              <a:rPr lang="en-US" sz="1600" dirty="0" smtClean="0">
                <a:latin typeface="Verdana" panose="020B0604030504040204" pitchFamily="34" charset="0"/>
              </a:rPr>
              <a:t/>
            </a:r>
            <a:br>
              <a:rPr lang="en-US" sz="1600" dirty="0" smtClean="0">
                <a:latin typeface="Verdana" panose="020B0604030504040204" pitchFamily="34" charset="0"/>
              </a:rPr>
            </a:br>
            <a:r>
              <a:rPr lang="en-US" sz="1600" dirty="0" smtClean="0">
                <a:latin typeface="Verdana" panose="020B0604030504040204" pitchFamily="34" charset="0"/>
              </a:rPr>
              <a:t>Resource</a:t>
            </a:r>
            <a:r>
              <a:rPr lang="en-US" sz="1600" dirty="0">
                <a:latin typeface="Verdana" panose="020B0604030504040204" pitchFamily="34" charset="0"/>
              </a:rPr>
              <a:t>.</a:t>
            </a:r>
            <a:endParaRPr lang="en-US" sz="16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705237466"/>
      </p:ext>
    </p:extLst>
  </p:cSld>
  <p:clrMapOvr>
    <a:masterClrMapping/>
  </p:clrMapOvr>
  <p:transition advTm="11473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34819" name="Rectangle 2"/>
          <p:cNvSpPr>
            <a:spLocks noGrp="1" noChangeArrowheads="1"/>
          </p:cNvSpPr>
          <p:nvPr>
            <p:ph type="title"/>
          </p:nvPr>
        </p:nvSpPr>
        <p:spPr>
          <a:xfrm>
            <a:off x="24284" y="152400"/>
            <a:ext cx="8101013" cy="849313"/>
          </a:xfrm>
        </p:spPr>
        <p:txBody>
          <a:bodyPr/>
          <a:lstStyle/>
          <a:p>
            <a:r>
              <a:rPr lang="en-US" altLang="en-US" dirty="0"/>
              <a:t>The Constraints Maintained When Moving Along an Edge</a:t>
            </a:r>
            <a:endParaRPr lang="en-US" altLang="en-US" dirty="0" smtClean="0"/>
          </a:p>
        </p:txBody>
      </p:sp>
      <p:sp>
        <p:nvSpPr>
          <p:cNvPr id="34820" name="Rectangle 3"/>
          <p:cNvSpPr>
            <a:spLocks noGrp="1" noChangeArrowheads="1"/>
          </p:cNvSpPr>
          <p:nvPr>
            <p:ph type="body" idx="1"/>
          </p:nvPr>
        </p:nvSpPr>
        <p:spPr>
          <a:xfrm>
            <a:off x="1" y="1295400"/>
            <a:ext cx="9144000" cy="5562600"/>
          </a:xfrm>
        </p:spPr>
        <p:txBody>
          <a:bodyPr/>
          <a:lstStyle/>
          <a:p>
            <a:endParaRPr lang="en-US" altLang="en-US" sz="400" dirty="0" smtClean="0"/>
          </a:p>
          <a:p>
            <a:r>
              <a:rPr lang="en-US" altLang="en-US" sz="2600" dirty="0" smtClean="0"/>
              <a:t>A vertex involves</a:t>
            </a:r>
          </a:p>
          <a:p>
            <a:pPr lvl="1"/>
            <a:r>
              <a:rPr lang="en-US" altLang="en-US" sz="2200" dirty="0" smtClean="0"/>
              <a:t>n variables that are zero</a:t>
            </a:r>
          </a:p>
          <a:p>
            <a:pPr lvl="2"/>
            <a:r>
              <a:rPr lang="en-US" altLang="en-US" sz="1800" dirty="0" smtClean="0"/>
              <a:t>These variables are called the “basic” variables</a:t>
            </a:r>
          </a:p>
          <a:p>
            <a:pPr lvl="2"/>
            <a:r>
              <a:rPr lang="en-US" altLang="en-US" sz="1800" dirty="0" smtClean="0"/>
              <a:t>The objective function and constraints are in terms of them</a:t>
            </a:r>
          </a:p>
          <a:p>
            <a:pPr lvl="2"/>
            <a:r>
              <a:rPr lang="en-US" altLang="en-US" sz="1800" dirty="0" smtClean="0"/>
              <a:t>Initially the basic variables are the n </a:t>
            </a:r>
            <a:r>
              <a:rPr lang="en-US" altLang="en-US" i="1" dirty="0" smtClean="0">
                <a:latin typeface="+mj-lt"/>
              </a:rPr>
              <a:t>x</a:t>
            </a:r>
            <a:r>
              <a:rPr lang="en-US" altLang="en-US" i="1" baseline="-25000" dirty="0" smtClean="0">
                <a:latin typeface="+mj-lt"/>
              </a:rPr>
              <a:t>i</a:t>
            </a:r>
          </a:p>
          <a:p>
            <a:r>
              <a:rPr lang="en-US" altLang="en-US" sz="2600" dirty="0" smtClean="0"/>
              <a:t>An edge involves</a:t>
            </a:r>
          </a:p>
          <a:p>
            <a:pPr lvl="1"/>
            <a:r>
              <a:rPr lang="en-US" altLang="en-US" sz="2200" dirty="0" smtClean="0"/>
              <a:t>n-1 variables that are zero and remain zero</a:t>
            </a:r>
          </a:p>
          <a:p>
            <a:pPr lvl="1"/>
            <a:r>
              <a:rPr lang="en-US" altLang="en-US" sz="2200" dirty="0" smtClean="0"/>
              <a:t>One variable that starts out at zero but is increased</a:t>
            </a:r>
          </a:p>
          <a:p>
            <a:pPr lvl="2"/>
            <a:r>
              <a:rPr lang="en-US" altLang="en-US" sz="1800" dirty="0" smtClean="0"/>
              <a:t>This is called the “leaving” variable; it leaves the basic set</a:t>
            </a:r>
          </a:p>
          <a:p>
            <a:pPr lvl="1"/>
            <a:r>
              <a:rPr lang="en-US" altLang="en-US" sz="2200" dirty="0" smtClean="0"/>
              <a:t>One variable that starts out &gt;0 but decreases to zero when we arrive at the next vertex</a:t>
            </a:r>
          </a:p>
          <a:p>
            <a:pPr lvl="2"/>
            <a:r>
              <a:rPr lang="en-US" altLang="en-US" sz="1800" dirty="0" smtClean="0"/>
              <a:t>This called the “</a:t>
            </a:r>
            <a:r>
              <a:rPr lang="en-US" altLang="en-US" sz="1800" dirty="0" err="1" smtClean="0"/>
              <a:t>entering”variable</a:t>
            </a:r>
            <a:r>
              <a:rPr lang="en-US" altLang="en-US" sz="1800" dirty="0" smtClean="0"/>
              <a:t>; it joins the basic set</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811868937"/>
      </p:ext>
    </p:extLst>
  </p:cSld>
  <p:clrMapOvr>
    <a:masterClrMapping/>
  </p:clrMapOvr>
  <p:transition advTm="27101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36867" name="Rectangle 2"/>
          <p:cNvSpPr>
            <a:spLocks noGrp="1" noChangeArrowheads="1"/>
          </p:cNvSpPr>
          <p:nvPr>
            <p:ph type="title"/>
          </p:nvPr>
        </p:nvSpPr>
        <p:spPr/>
        <p:txBody>
          <a:bodyPr/>
          <a:lstStyle/>
          <a:p>
            <a:r>
              <a:rPr lang="en-US" altLang="en-US" dirty="0" smtClean="0"/>
              <a:t>All Variables Are Slack Variables</a:t>
            </a:r>
          </a:p>
        </p:txBody>
      </p:sp>
      <p:sp>
        <p:nvSpPr>
          <p:cNvPr id="36868" name="Rectangle 3"/>
          <p:cNvSpPr>
            <a:spLocks noGrp="1" noChangeArrowheads="1"/>
          </p:cNvSpPr>
          <p:nvPr>
            <p:ph type="body" idx="1"/>
          </p:nvPr>
        </p:nvSpPr>
        <p:spPr>
          <a:xfrm>
            <a:off x="0" y="1447800"/>
            <a:ext cx="9144000" cy="5181600"/>
          </a:xfrm>
        </p:spPr>
        <p:txBody>
          <a:bodyPr/>
          <a:lstStyle/>
          <a:p>
            <a:pPr>
              <a:lnSpc>
                <a:spcPct val="90000"/>
              </a:lnSpc>
              <a:spcBef>
                <a:spcPct val="30000"/>
              </a:spcBef>
            </a:pPr>
            <a:r>
              <a:rPr lang="en-US" altLang="en-US" sz="2400" dirty="0" smtClean="0"/>
              <a:t>We now have </a:t>
            </a:r>
            <a:r>
              <a:rPr lang="en-US" altLang="en-US" sz="2400" dirty="0" err="1" smtClean="0"/>
              <a:t>n+m</a:t>
            </a:r>
            <a:r>
              <a:rPr lang="en-US" altLang="en-US" sz="2400" dirty="0" smtClean="0"/>
              <a:t> variables</a:t>
            </a:r>
          </a:p>
          <a:p>
            <a:pPr>
              <a:lnSpc>
                <a:spcPct val="90000"/>
              </a:lnSpc>
              <a:spcBef>
                <a:spcPct val="30000"/>
              </a:spcBef>
            </a:pPr>
            <a:r>
              <a:rPr lang="en-US" altLang="en-US" sz="2400" dirty="0" smtClean="0"/>
              <a:t>All the constraints are now of the same form, namely </a:t>
            </a:r>
            <a:br>
              <a:rPr lang="en-US" altLang="en-US" sz="2400" dirty="0" smtClean="0"/>
            </a:br>
            <a:r>
              <a:rPr lang="en-US" altLang="en-US" sz="2400" dirty="0" err="1" smtClean="0"/>
              <a:t>x</a:t>
            </a:r>
            <a:r>
              <a:rPr lang="en-US" altLang="en-US" sz="2400" baseline="-25000" dirty="0" err="1" smtClean="0"/>
              <a:t>k</a:t>
            </a:r>
            <a:r>
              <a:rPr lang="en-US" altLang="en-US" sz="2400" dirty="0" smtClean="0"/>
              <a:t> </a:t>
            </a:r>
            <a:r>
              <a:rPr lang="en-US" altLang="en-US" sz="2400" dirty="0" smtClean="0">
                <a:cs typeface="Arial" panose="020B0604020202020204" pitchFamily="34" charset="0"/>
                <a:sym typeface="Symbol" panose="05050102010706020507" pitchFamily="18" charset="2"/>
              </a:rPr>
              <a:t> 0, k=1,2,…,</a:t>
            </a:r>
            <a:r>
              <a:rPr lang="en-US" altLang="en-US" sz="2400" dirty="0" err="1" smtClean="0">
                <a:cs typeface="Arial" panose="020B0604020202020204" pitchFamily="34" charset="0"/>
                <a:sym typeface="Symbol" panose="05050102010706020507" pitchFamily="18" charset="2"/>
              </a:rPr>
              <a:t>n+m</a:t>
            </a:r>
            <a:r>
              <a:rPr lang="en-US" altLang="en-US" sz="2400" dirty="0" smtClean="0">
                <a:cs typeface="Arial" panose="020B0604020202020204" pitchFamily="34" charset="0"/>
                <a:sym typeface="Symbol" panose="05050102010706020507" pitchFamily="18" charset="2"/>
              </a:rPr>
              <a:t>.</a:t>
            </a:r>
          </a:p>
          <a:p>
            <a:pPr>
              <a:lnSpc>
                <a:spcPct val="90000"/>
              </a:lnSpc>
              <a:spcBef>
                <a:spcPct val="30000"/>
              </a:spcBef>
            </a:pPr>
            <a:r>
              <a:rPr lang="en-US" altLang="en-US" sz="2400" dirty="0"/>
              <a:t>Any of the </a:t>
            </a:r>
            <a:r>
              <a:rPr lang="en-US" altLang="en-US" sz="2400" dirty="0" err="1"/>
              <a:t>n+m</a:t>
            </a:r>
            <a:r>
              <a:rPr lang="en-US" altLang="en-US" sz="2400" dirty="0"/>
              <a:t> variables (all behaving like a slack variable) can be among the n+1 variables in </a:t>
            </a:r>
            <a:r>
              <a:rPr lang="en-US" altLang="en-US" sz="2400" dirty="0" smtClean="0"/>
              <a:t>question</a:t>
            </a:r>
            <a:endParaRPr lang="en-US" altLang="en-US" sz="2400" dirty="0" smtClean="0">
              <a:cs typeface="Arial" panose="020B0604020202020204" pitchFamily="34" charset="0"/>
              <a:sym typeface="Symbol" panose="05050102010706020507" pitchFamily="18" charset="2"/>
            </a:endParaRPr>
          </a:p>
          <a:p>
            <a:pPr>
              <a:lnSpc>
                <a:spcPct val="90000"/>
              </a:lnSpc>
              <a:spcBef>
                <a:spcPct val="30000"/>
              </a:spcBef>
            </a:pPr>
            <a:r>
              <a:rPr lang="en-US" altLang="en-US" sz="2400" dirty="0" smtClean="0">
                <a:cs typeface="Arial" panose="020B0604020202020204" pitchFamily="34" charset="0"/>
                <a:sym typeface="Symbol" panose="05050102010706020507" pitchFamily="18" charset="2"/>
              </a:rPr>
              <a:t>At any stage n of the variables are basic, m are non-basic</a:t>
            </a:r>
          </a:p>
          <a:p>
            <a:pPr>
              <a:lnSpc>
                <a:spcPct val="90000"/>
              </a:lnSpc>
              <a:spcBef>
                <a:spcPct val="30000"/>
              </a:spcBef>
            </a:pPr>
            <a:r>
              <a:rPr lang="en-US" altLang="en-US" sz="2400" dirty="0" smtClean="0">
                <a:cs typeface="Arial" panose="020B0604020202020204" pitchFamily="34" charset="0"/>
                <a:sym typeface="Symbol" panose="05050102010706020507" pitchFamily="18" charset="2"/>
              </a:rPr>
              <a:t>Identifying an edge to traverse can be restated as </a:t>
            </a:r>
            <a:r>
              <a:rPr lang="en-US" altLang="en-US" sz="2400" dirty="0" err="1" smtClean="0">
                <a:cs typeface="Arial" panose="020B0604020202020204" pitchFamily="34" charset="0"/>
                <a:sym typeface="Symbol" panose="05050102010706020507" pitchFamily="18" charset="2"/>
              </a:rPr>
              <a:t>indentifying</a:t>
            </a:r>
            <a:r>
              <a:rPr lang="en-US" altLang="en-US" sz="2400" dirty="0" smtClean="0">
                <a:cs typeface="Arial" panose="020B0604020202020204" pitchFamily="34" charset="0"/>
                <a:sym typeface="Symbol" panose="05050102010706020507" pitchFamily="18" charset="2"/>
              </a:rPr>
              <a:t> a leaving variable that will change its status from basic to non-basic and an entering variable that will change its status from non-basic to basic</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p:transition advTm="9485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36867" name="Rectangle 2"/>
          <p:cNvSpPr>
            <a:spLocks noGrp="1" noChangeArrowheads="1"/>
          </p:cNvSpPr>
          <p:nvPr>
            <p:ph type="title"/>
          </p:nvPr>
        </p:nvSpPr>
        <p:spPr/>
        <p:txBody>
          <a:bodyPr/>
          <a:lstStyle/>
          <a:p>
            <a:r>
              <a:rPr lang="en-US" altLang="en-US" dirty="0" smtClean="0"/>
              <a:t>The Processes of the </a:t>
            </a:r>
            <a:br>
              <a:rPr lang="en-US" altLang="en-US" dirty="0" smtClean="0"/>
            </a:br>
            <a:r>
              <a:rPr lang="en-US" altLang="en-US" dirty="0" smtClean="0"/>
              <a:t>Simplex Algorithm</a:t>
            </a:r>
          </a:p>
        </p:txBody>
      </p:sp>
      <p:sp>
        <p:nvSpPr>
          <p:cNvPr id="36868" name="Rectangle 3"/>
          <p:cNvSpPr>
            <a:spLocks noGrp="1" noChangeArrowheads="1"/>
          </p:cNvSpPr>
          <p:nvPr>
            <p:ph type="body" idx="1"/>
          </p:nvPr>
        </p:nvSpPr>
        <p:spPr>
          <a:xfrm>
            <a:off x="0" y="1524000"/>
            <a:ext cx="9144000" cy="5181600"/>
          </a:xfrm>
        </p:spPr>
        <p:txBody>
          <a:bodyPr/>
          <a:lstStyle/>
          <a:p>
            <a:pPr>
              <a:lnSpc>
                <a:spcPct val="90000"/>
              </a:lnSpc>
              <a:spcBef>
                <a:spcPct val="30000"/>
              </a:spcBef>
            </a:pPr>
            <a:r>
              <a:rPr lang="en-US" altLang="en-US" sz="2400" dirty="0" smtClean="0">
                <a:cs typeface="Arial" panose="020B0604020202020204" pitchFamily="34" charset="0"/>
                <a:sym typeface="Symbol" panose="05050102010706020507" pitchFamily="18" charset="2"/>
              </a:rPr>
              <a:t>The m </a:t>
            </a:r>
            <a:r>
              <a:rPr lang="en-US" altLang="en-US" sz="2400" dirty="0" err="1" smtClean="0">
                <a:cs typeface="Arial" panose="020B0604020202020204" pitchFamily="34" charset="0"/>
                <a:sym typeface="Symbol" panose="05050102010706020507" pitchFamily="18" charset="2"/>
              </a:rPr>
              <a:t>nonbasic</a:t>
            </a:r>
            <a:r>
              <a:rPr lang="en-US" altLang="en-US" sz="2400" dirty="0" smtClean="0">
                <a:cs typeface="Arial" panose="020B0604020202020204" pitchFamily="34" charset="0"/>
                <a:sym typeface="Symbol" panose="05050102010706020507" pitchFamily="18" charset="2"/>
              </a:rPr>
              <a:t> variables </a:t>
            </a:r>
            <a:r>
              <a:rPr lang="en-US" altLang="en-US" sz="2400" i="1" dirty="0" err="1" smtClean="0">
                <a:latin typeface="+mj-lt"/>
              </a:rPr>
              <a:t>x</a:t>
            </a:r>
            <a:r>
              <a:rPr lang="en-US" altLang="en-US" sz="2400" i="1" baseline="-25000" dirty="0" err="1" smtClean="0">
                <a:latin typeface="+mj-lt"/>
              </a:rPr>
              <a:t>q</a:t>
            </a:r>
            <a:r>
              <a:rPr lang="en-US" altLang="en-US" sz="2400" i="1" baseline="-25000" dirty="0" smtClean="0">
                <a:latin typeface="+mj-lt"/>
              </a:rPr>
              <a:t> </a:t>
            </a:r>
            <a:r>
              <a:rPr lang="en-US" altLang="en-US" sz="2400" i="1" baseline="-25000" dirty="0" smtClean="0"/>
              <a:t> </a:t>
            </a:r>
            <a:r>
              <a:rPr lang="en-US" altLang="en-US" sz="2400" dirty="0" smtClean="0">
                <a:cs typeface="Arial" panose="020B0604020202020204" pitchFamily="34" charset="0"/>
                <a:sym typeface="Symbol" panose="05050102010706020507" pitchFamily="18" charset="2"/>
              </a:rPr>
              <a:t>are related to the basic variables </a:t>
            </a:r>
            <a:r>
              <a:rPr lang="en-US" altLang="en-US" sz="2400" i="1" dirty="0">
                <a:latin typeface="+mj-lt"/>
              </a:rPr>
              <a:t>x</a:t>
            </a:r>
            <a:r>
              <a:rPr lang="en-US" altLang="en-US" sz="2400" i="1" baseline="-25000" dirty="0">
                <a:latin typeface="+mj-lt"/>
              </a:rPr>
              <a:t>i</a:t>
            </a:r>
            <a:r>
              <a:rPr lang="en-US" altLang="en-US" sz="2400" dirty="0" smtClean="0">
                <a:latin typeface="+mj-lt"/>
                <a:cs typeface="Arial" panose="020B0604020202020204" pitchFamily="34" charset="0"/>
                <a:sym typeface="Symbol" panose="05050102010706020507" pitchFamily="18" charset="2"/>
              </a:rPr>
              <a:t> </a:t>
            </a:r>
            <a:r>
              <a:rPr lang="en-US" altLang="en-US" sz="2400" dirty="0" smtClean="0">
                <a:cs typeface="Arial" panose="020B0604020202020204" pitchFamily="34" charset="0"/>
                <a:sym typeface="Symbol" panose="05050102010706020507" pitchFamily="18" charset="2"/>
              </a:rPr>
              <a:t>as a linear combination of them: </a:t>
            </a:r>
            <a:r>
              <a:rPr lang="en-US" altLang="en-US" sz="2400" i="1" dirty="0" err="1" smtClean="0">
                <a:latin typeface="+mj-lt"/>
              </a:rPr>
              <a:t>x</a:t>
            </a:r>
            <a:r>
              <a:rPr lang="en-US" altLang="en-US" sz="2400" i="1" baseline="-25000" dirty="0" err="1" smtClean="0">
                <a:latin typeface="+mj-lt"/>
              </a:rPr>
              <a:t>q</a:t>
            </a:r>
            <a:r>
              <a:rPr lang="en-US" altLang="en-US" sz="2400" i="1" baseline="-25000" dirty="0" smtClean="0">
                <a:latin typeface="+mj-lt"/>
              </a:rPr>
              <a:t> </a:t>
            </a:r>
            <a:r>
              <a:rPr lang="en-US" altLang="en-US" sz="2400" i="1" dirty="0">
                <a:latin typeface="+mj-lt"/>
              </a:rPr>
              <a:t>= </a:t>
            </a:r>
            <a:r>
              <a:rPr lang="en-US" altLang="en-US" sz="2400" i="1" dirty="0">
                <a:latin typeface="+mj-lt"/>
                <a:cs typeface="Arial" panose="020B0604020202020204" pitchFamily="34" charset="0"/>
              </a:rPr>
              <a:t> </a:t>
            </a:r>
            <a:r>
              <a:rPr lang="en-US" altLang="en-US" sz="2400" i="1" dirty="0" err="1" smtClean="0">
                <a:latin typeface="+mj-lt"/>
                <a:cs typeface="Arial" panose="020B0604020202020204" pitchFamily="34" charset="0"/>
              </a:rPr>
              <a:t>b</a:t>
            </a:r>
            <a:r>
              <a:rPr lang="en-US" altLang="en-US" sz="2400" i="1" baseline="-25000" dirty="0" err="1" smtClean="0">
                <a:latin typeface="+mj-lt"/>
              </a:rPr>
              <a:t>q</a:t>
            </a:r>
            <a:r>
              <a:rPr lang="en-US" altLang="en-US" sz="2400" i="1" dirty="0" smtClean="0">
                <a:latin typeface="+mj-lt"/>
              </a:rPr>
              <a:t> </a:t>
            </a:r>
            <a:r>
              <a:rPr lang="en-US" altLang="en-US" sz="2400" i="1" dirty="0">
                <a:latin typeface="+mj-lt"/>
              </a:rPr>
              <a:t>-</a:t>
            </a:r>
            <a:r>
              <a:rPr lang="en-US" altLang="en-US" sz="2400" i="1" dirty="0" smtClean="0">
                <a:latin typeface="Symbol" panose="05050102010706020507" pitchFamily="18" charset="2"/>
              </a:rPr>
              <a:t>S</a:t>
            </a:r>
            <a:r>
              <a:rPr lang="en-US" altLang="en-US" sz="2400" i="1" baseline="-25000" dirty="0" smtClean="0">
                <a:latin typeface="+mj-lt"/>
              </a:rPr>
              <a:t>i</a:t>
            </a:r>
            <a:r>
              <a:rPr lang="en-US" altLang="en-US" sz="2400" i="1" dirty="0" smtClean="0">
                <a:latin typeface="+mj-lt"/>
              </a:rPr>
              <a:t> </a:t>
            </a:r>
            <a:r>
              <a:rPr lang="en-US" altLang="en-US" sz="2400" i="1" dirty="0" err="1" smtClean="0">
                <a:latin typeface="+mj-lt"/>
              </a:rPr>
              <a:t>A</a:t>
            </a:r>
            <a:r>
              <a:rPr lang="en-US" altLang="en-US" sz="2400" i="1" baseline="-25000" dirty="0" err="1" smtClean="0">
                <a:latin typeface="+mj-lt"/>
              </a:rPr>
              <a:t>qi</a:t>
            </a:r>
            <a:r>
              <a:rPr lang="en-US" altLang="en-US" sz="2400" i="1" dirty="0" smtClean="0">
                <a:latin typeface="+mj-lt"/>
              </a:rPr>
              <a:t> x</a:t>
            </a:r>
            <a:r>
              <a:rPr lang="en-US" altLang="en-US" sz="2400" i="1" baseline="-25000" dirty="0" smtClean="0">
                <a:latin typeface="+mj-lt"/>
              </a:rPr>
              <a:t>i </a:t>
            </a:r>
          </a:p>
          <a:p>
            <a:pPr>
              <a:lnSpc>
                <a:spcPct val="90000"/>
              </a:lnSpc>
              <a:spcBef>
                <a:spcPct val="30000"/>
              </a:spcBef>
            </a:pPr>
            <a:r>
              <a:rPr lang="en-US" altLang="en-US" sz="2400" dirty="0" smtClean="0">
                <a:cs typeface="Arial" panose="020B0604020202020204" pitchFamily="34" charset="0"/>
                <a:sym typeface="Symbol" panose="05050102010706020507" pitchFamily="18" charset="2"/>
              </a:rPr>
              <a:t>The objective function is written as a linear combination of the basic variables </a:t>
            </a:r>
            <a:r>
              <a:rPr lang="en-US" altLang="en-US" sz="2400" i="1" dirty="0">
                <a:latin typeface="+mj-lt"/>
                <a:cs typeface="Arial" panose="020B0604020202020204" pitchFamily="34" charset="0"/>
                <a:sym typeface="Symbol" panose="05050102010706020507" pitchFamily="18" charset="2"/>
              </a:rPr>
              <a:t>x</a:t>
            </a:r>
            <a:r>
              <a:rPr lang="en-US" altLang="en-US" sz="2400" i="1" baseline="-25000" dirty="0">
                <a:latin typeface="+mj-lt"/>
                <a:cs typeface="Arial" panose="020B0604020202020204" pitchFamily="34" charset="0"/>
                <a:sym typeface="Symbol" panose="05050102010706020507" pitchFamily="18" charset="2"/>
              </a:rPr>
              <a:t>i</a:t>
            </a:r>
            <a:r>
              <a:rPr lang="en-US" altLang="en-US" sz="2400" dirty="0">
                <a:cs typeface="Arial" panose="020B0604020202020204" pitchFamily="34" charset="0"/>
                <a:sym typeface="Symbol" panose="05050102010706020507" pitchFamily="18" charset="2"/>
              </a:rPr>
              <a:t> </a:t>
            </a:r>
            <a:r>
              <a:rPr lang="en-US" altLang="en-US" sz="2400" dirty="0" smtClean="0">
                <a:cs typeface="Arial" panose="020B0604020202020204" pitchFamily="34" charset="0"/>
                <a:sym typeface="Symbol" panose="05050102010706020507" pitchFamily="18" charset="2"/>
              </a:rPr>
              <a:t>: </a:t>
            </a:r>
            <a:r>
              <a:rPr lang="en-US" altLang="en-US" sz="2400" i="1" dirty="0" smtClean="0">
                <a:latin typeface="Symbol" panose="05050102010706020507" pitchFamily="18" charset="2"/>
                <a:cs typeface="Arial" panose="020B0604020202020204" pitchFamily="34" charset="0"/>
                <a:sym typeface="Symbol" panose="05050102010706020507" pitchFamily="18" charset="2"/>
              </a:rPr>
              <a:t>S</a:t>
            </a:r>
            <a:r>
              <a:rPr lang="en-US" altLang="en-US" sz="2400" i="1" baseline="-25000" dirty="0" smtClean="0">
                <a:latin typeface="+mj-lt"/>
                <a:cs typeface="Arial" panose="020B0604020202020204" pitchFamily="34" charset="0"/>
                <a:sym typeface="Symbol" panose="05050102010706020507" pitchFamily="18" charset="2"/>
              </a:rPr>
              <a:t>i</a:t>
            </a:r>
            <a:r>
              <a:rPr lang="en-US" altLang="en-US" sz="2400" i="1" dirty="0" smtClean="0">
                <a:latin typeface="+mj-lt"/>
                <a:cs typeface="Arial" panose="020B0604020202020204" pitchFamily="34" charset="0"/>
                <a:sym typeface="Symbol" panose="05050102010706020507" pitchFamily="18" charset="2"/>
              </a:rPr>
              <a:t> c</a:t>
            </a:r>
            <a:r>
              <a:rPr lang="en-US" altLang="en-US" sz="2400" i="1" baseline="-25000" dirty="0">
                <a:latin typeface="+mj-lt"/>
                <a:cs typeface="Arial" panose="020B0604020202020204" pitchFamily="34" charset="0"/>
                <a:sym typeface="Symbol" panose="05050102010706020507" pitchFamily="18" charset="2"/>
              </a:rPr>
              <a:t>i</a:t>
            </a:r>
            <a:r>
              <a:rPr lang="en-US" altLang="en-US" sz="2400" i="1" dirty="0" smtClean="0">
                <a:latin typeface="+mj-lt"/>
                <a:cs typeface="Arial" panose="020B0604020202020204" pitchFamily="34" charset="0"/>
                <a:sym typeface="Symbol" panose="05050102010706020507" pitchFamily="18" charset="2"/>
              </a:rPr>
              <a:t> x</a:t>
            </a:r>
            <a:r>
              <a:rPr lang="en-US" altLang="en-US" sz="2400" i="1" baseline="-25000" dirty="0" smtClean="0">
                <a:latin typeface="+mj-lt"/>
                <a:cs typeface="Arial" panose="020B0604020202020204" pitchFamily="34" charset="0"/>
                <a:sym typeface="Symbol" panose="05050102010706020507" pitchFamily="18" charset="2"/>
              </a:rPr>
              <a:t>i</a:t>
            </a:r>
            <a:endParaRPr lang="en-US" altLang="en-US" sz="2400" dirty="0">
              <a:cs typeface="Arial" panose="020B0604020202020204" pitchFamily="34" charset="0"/>
              <a:sym typeface="Symbol" panose="05050102010706020507" pitchFamily="18" charset="2"/>
            </a:endParaRPr>
          </a:p>
          <a:p>
            <a:pPr>
              <a:lnSpc>
                <a:spcPct val="90000"/>
              </a:lnSpc>
              <a:spcBef>
                <a:spcPct val="30000"/>
              </a:spcBef>
            </a:pPr>
            <a:r>
              <a:rPr lang="en-US" altLang="en-US" sz="2400" dirty="0" smtClean="0">
                <a:cs typeface="Arial" panose="020B0604020202020204" pitchFamily="34" charset="0"/>
                <a:sym typeface="Symbol" panose="05050102010706020507" pitchFamily="18" charset="2"/>
              </a:rPr>
              <a:t>The processes of the simplex method are successively</a:t>
            </a:r>
          </a:p>
          <a:p>
            <a:pPr lvl="1">
              <a:lnSpc>
                <a:spcPct val="90000"/>
              </a:lnSpc>
              <a:spcBef>
                <a:spcPct val="30000"/>
              </a:spcBef>
            </a:pPr>
            <a:r>
              <a:rPr lang="en-US" altLang="en-US" sz="2000" dirty="0" smtClean="0">
                <a:cs typeface="Arial" panose="020B0604020202020204" pitchFamily="34" charset="0"/>
                <a:sym typeface="Symbol" panose="05050102010706020507" pitchFamily="18" charset="2"/>
              </a:rPr>
              <a:t>Identifying each new edge, i.e., a </a:t>
            </a:r>
            <a:br>
              <a:rPr lang="en-US" altLang="en-US" sz="2000" dirty="0" smtClean="0">
                <a:cs typeface="Arial" panose="020B0604020202020204" pitchFamily="34" charset="0"/>
                <a:sym typeface="Symbol" panose="05050102010706020507" pitchFamily="18" charset="2"/>
              </a:rPr>
            </a:br>
            <a:r>
              <a:rPr lang="en-US" altLang="en-US" sz="2000" dirty="0" smtClean="0">
                <a:cs typeface="Arial" panose="020B0604020202020204" pitchFamily="34" charset="0"/>
                <a:sym typeface="Symbol" panose="05050102010706020507" pitchFamily="18" charset="2"/>
              </a:rPr>
              <a:t>(leaving variable, entering variable) pair</a:t>
            </a:r>
          </a:p>
          <a:p>
            <a:pPr lvl="1">
              <a:lnSpc>
                <a:spcPct val="90000"/>
              </a:lnSpc>
              <a:spcBef>
                <a:spcPct val="30000"/>
              </a:spcBef>
            </a:pPr>
            <a:r>
              <a:rPr lang="en-US" altLang="en-US" sz="2000" dirty="0" smtClean="0">
                <a:cs typeface="Arial" panose="020B0604020202020204" pitchFamily="34" charset="0"/>
                <a:sym typeface="Symbol" panose="05050102010706020507" pitchFamily="18" charset="2"/>
              </a:rPr>
              <a:t>Changing the status of the two variables</a:t>
            </a:r>
          </a:p>
          <a:p>
            <a:pPr>
              <a:lnSpc>
                <a:spcPct val="90000"/>
              </a:lnSpc>
              <a:spcBef>
                <a:spcPct val="30000"/>
              </a:spcBef>
            </a:pPr>
            <a:r>
              <a:rPr lang="en-US" altLang="en-US" sz="2400" dirty="0" smtClean="0">
                <a:cs typeface="Arial" panose="020B0604020202020204" pitchFamily="34" charset="0"/>
                <a:sym typeface="Symbol" panose="05050102010706020507" pitchFamily="18" charset="2"/>
              </a:rPr>
              <a:t>Changing the status of the two variables means</a:t>
            </a:r>
          </a:p>
          <a:p>
            <a:pPr lvl="1">
              <a:lnSpc>
                <a:spcPct val="90000"/>
              </a:lnSpc>
              <a:spcBef>
                <a:spcPct val="30000"/>
              </a:spcBef>
            </a:pPr>
            <a:r>
              <a:rPr lang="en-US" altLang="en-US" sz="2000" dirty="0" smtClean="0">
                <a:cs typeface="Arial" panose="020B0604020202020204" pitchFamily="34" charset="0"/>
                <a:sym typeface="Symbol" panose="05050102010706020507" pitchFamily="18" charset="2"/>
              </a:rPr>
              <a:t>Computing a whole bunch of coefficients: </a:t>
            </a:r>
            <a:r>
              <a:rPr lang="en-US" altLang="en-US" sz="2400" i="1" dirty="0" err="1">
                <a:latin typeface="+mj-lt"/>
              </a:rPr>
              <a:t>A</a:t>
            </a:r>
            <a:r>
              <a:rPr lang="en-US" altLang="en-US" sz="2400" i="1" baseline="-25000" dirty="0" err="1">
                <a:latin typeface="+mj-lt"/>
              </a:rPr>
              <a:t>qi</a:t>
            </a:r>
            <a:r>
              <a:rPr lang="en-US" altLang="en-US" sz="2400" dirty="0" smtClean="0">
                <a:latin typeface="+mj-lt"/>
                <a:cs typeface="Arial" panose="020B0604020202020204" pitchFamily="34" charset="0"/>
                <a:sym typeface="Symbol" panose="05050102010706020507" pitchFamily="18" charset="2"/>
              </a:rPr>
              <a:t>, </a:t>
            </a:r>
            <a:r>
              <a:rPr lang="en-US" altLang="en-US" sz="2400" i="1" dirty="0" err="1">
                <a:latin typeface="+mj-lt"/>
                <a:cs typeface="Arial" panose="020B0604020202020204" pitchFamily="34" charset="0"/>
              </a:rPr>
              <a:t>b</a:t>
            </a:r>
            <a:r>
              <a:rPr lang="en-US" altLang="en-US" sz="2400" i="1" baseline="-25000" dirty="0" err="1">
                <a:latin typeface="+mj-lt"/>
              </a:rPr>
              <a:t>q</a:t>
            </a:r>
            <a:r>
              <a:rPr lang="en-US" altLang="en-US" sz="2400" dirty="0" smtClean="0">
                <a:latin typeface="+mj-lt"/>
                <a:cs typeface="Arial" panose="020B0604020202020204" pitchFamily="34" charset="0"/>
                <a:sym typeface="Symbol" panose="05050102010706020507" pitchFamily="18" charset="2"/>
              </a:rPr>
              <a:t>,</a:t>
            </a:r>
            <a:r>
              <a:rPr lang="en-US" altLang="en-US" sz="2000" dirty="0" smtClean="0">
                <a:cs typeface="Arial" panose="020B0604020202020204" pitchFamily="34" charset="0"/>
                <a:sym typeface="Symbol" panose="05050102010706020507" pitchFamily="18" charset="2"/>
              </a:rPr>
              <a:t> and </a:t>
            </a:r>
            <a:r>
              <a:rPr lang="en-US" altLang="en-US" sz="2400" i="1" dirty="0">
                <a:latin typeface="+mj-lt"/>
                <a:cs typeface="Arial" panose="020B0604020202020204" pitchFamily="34" charset="0"/>
                <a:sym typeface="Symbol" panose="05050102010706020507" pitchFamily="18" charset="2"/>
              </a:rPr>
              <a:t>c</a:t>
            </a:r>
            <a:r>
              <a:rPr lang="en-US" altLang="en-US" sz="2400" i="1" baseline="-25000" dirty="0">
                <a:latin typeface="+mj-lt"/>
                <a:cs typeface="Arial" panose="020B0604020202020204" pitchFamily="34" charset="0"/>
                <a:sym typeface="Symbol" panose="05050102010706020507" pitchFamily="18" charset="2"/>
              </a:rPr>
              <a:t>i</a:t>
            </a:r>
            <a:r>
              <a:rPr lang="en-US" altLang="en-US" sz="2000" dirty="0" smtClean="0">
                <a:cs typeface="Arial" panose="020B0604020202020204" pitchFamily="34" charset="0"/>
                <a:sym typeface="Symbol" panose="05050102010706020507" pitchFamily="18" charset="2"/>
              </a:rPr>
              <a:t>  to become written in terms of the new basic variables</a:t>
            </a:r>
          </a:p>
          <a:p>
            <a:pPr lvl="1">
              <a:lnSpc>
                <a:spcPct val="90000"/>
              </a:lnSpc>
              <a:spcBef>
                <a:spcPct val="30000"/>
              </a:spcBef>
            </a:pPr>
            <a:r>
              <a:rPr lang="en-US" altLang="en-US" sz="2000" dirty="0" smtClean="0">
                <a:cs typeface="Arial" panose="020B0604020202020204" pitchFamily="34" charset="0"/>
                <a:sym typeface="Symbol" panose="05050102010706020507" pitchFamily="18" charset="2"/>
              </a:rPr>
              <a:t>This computation is called “pivoting”</a:t>
            </a:r>
          </a:p>
          <a:p>
            <a:pPr>
              <a:lnSpc>
                <a:spcPct val="90000"/>
              </a:lnSpc>
              <a:spcBef>
                <a:spcPct val="30000"/>
              </a:spcBef>
            </a:pPr>
            <a:endParaRPr lang="en-US" altLang="en-US" sz="2400" dirty="0" smtClean="0">
              <a:cs typeface="Arial" panose="020B0604020202020204" pitchFamily="34" charset="0"/>
              <a:sym typeface="Symbol" panose="05050102010706020507" pitchFamily="18" charset="2"/>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280983876"/>
      </p:ext>
    </p:extLst>
  </p:cSld>
  <p:clrMapOvr>
    <a:masterClrMapping/>
  </p:clrMapOvr>
  <p:transition advTm="23594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36867" name="Rectangle 2"/>
          <p:cNvSpPr>
            <a:spLocks noGrp="1" noChangeArrowheads="1"/>
          </p:cNvSpPr>
          <p:nvPr>
            <p:ph type="title"/>
          </p:nvPr>
        </p:nvSpPr>
        <p:spPr/>
        <p:txBody>
          <a:bodyPr/>
          <a:lstStyle/>
          <a:p>
            <a:r>
              <a:rPr lang="en-US" altLang="en-US" dirty="0" smtClean="0"/>
              <a:t>The Processes of Pivoting</a:t>
            </a:r>
          </a:p>
        </p:txBody>
      </p:sp>
      <p:sp>
        <p:nvSpPr>
          <p:cNvPr id="36868" name="Rectangle 3"/>
          <p:cNvSpPr>
            <a:spLocks noGrp="1" noChangeArrowheads="1"/>
          </p:cNvSpPr>
          <p:nvPr>
            <p:ph type="body" idx="1"/>
          </p:nvPr>
        </p:nvSpPr>
        <p:spPr>
          <a:xfrm>
            <a:off x="0" y="1524000"/>
            <a:ext cx="9144000" cy="5181600"/>
          </a:xfrm>
        </p:spPr>
        <p:txBody>
          <a:bodyPr/>
          <a:lstStyle/>
          <a:p>
            <a:pPr>
              <a:lnSpc>
                <a:spcPct val="90000"/>
              </a:lnSpc>
              <a:spcBef>
                <a:spcPct val="30000"/>
              </a:spcBef>
            </a:pPr>
            <a:r>
              <a:rPr lang="en-US" altLang="en-US" sz="2400" dirty="0" smtClean="0">
                <a:cs typeface="Arial" panose="020B0604020202020204" pitchFamily="34" charset="0"/>
                <a:sym typeface="Symbol" panose="05050102010706020507" pitchFamily="18" charset="2"/>
              </a:rPr>
              <a:t>Before pivoting we have</a:t>
            </a:r>
          </a:p>
          <a:p>
            <a:pPr lvl="1">
              <a:lnSpc>
                <a:spcPct val="90000"/>
              </a:lnSpc>
              <a:spcBef>
                <a:spcPct val="30000"/>
              </a:spcBef>
            </a:pPr>
            <a:r>
              <a:rPr lang="en-US" altLang="en-US" sz="2000" dirty="0" smtClean="0">
                <a:cs typeface="Arial" panose="020B0604020202020204" pitchFamily="34" charset="0"/>
                <a:sym typeface="Symbol" panose="05050102010706020507" pitchFamily="18" charset="2"/>
              </a:rPr>
              <a:t>The objective function coefficients </a:t>
            </a:r>
            <a:r>
              <a:rPr lang="en-US" altLang="en-US" sz="2400" i="1" dirty="0" smtClean="0">
                <a:latin typeface="+mj-lt"/>
                <a:cs typeface="Arial" panose="020B0604020202020204" pitchFamily="34" charset="0"/>
                <a:sym typeface="Symbol" panose="05050102010706020507" pitchFamily="18" charset="2"/>
              </a:rPr>
              <a:t>c</a:t>
            </a:r>
            <a:r>
              <a:rPr lang="en-US" altLang="en-US" sz="2400" i="1" baseline="-25000" dirty="0" smtClean="0">
                <a:latin typeface="+mj-lt"/>
                <a:cs typeface="Arial" panose="020B0604020202020204" pitchFamily="34" charset="0"/>
                <a:sym typeface="Symbol" panose="05050102010706020507" pitchFamily="18" charset="2"/>
              </a:rPr>
              <a:t>i</a:t>
            </a:r>
            <a:r>
              <a:rPr lang="en-US" altLang="en-US" sz="2000" dirty="0" smtClean="0">
                <a:cs typeface="Arial" panose="020B0604020202020204" pitchFamily="34" charset="0"/>
                <a:sym typeface="Symbol" panose="05050102010706020507" pitchFamily="18" charset="2"/>
              </a:rPr>
              <a:t> of the basic variables</a:t>
            </a:r>
          </a:p>
          <a:p>
            <a:pPr lvl="1">
              <a:lnSpc>
                <a:spcPct val="90000"/>
              </a:lnSpc>
              <a:spcBef>
                <a:spcPct val="30000"/>
              </a:spcBef>
            </a:pPr>
            <a:r>
              <a:rPr lang="en-US" altLang="en-US" sz="2000" dirty="0" smtClean="0">
                <a:cs typeface="Arial" panose="020B0604020202020204" pitchFamily="34" charset="0"/>
                <a:sym typeface="Symbol" panose="05050102010706020507" pitchFamily="18" charset="2"/>
              </a:rPr>
              <a:t>Each non-basic variable’s coefficients </a:t>
            </a:r>
            <a:r>
              <a:rPr lang="en-US" altLang="en-US" sz="2400" i="1" dirty="0" err="1" smtClean="0">
                <a:latin typeface="+mj-lt"/>
                <a:cs typeface="Arial" panose="020B0604020202020204" pitchFamily="34" charset="0"/>
                <a:sym typeface="Symbol" panose="05050102010706020507" pitchFamily="18" charset="2"/>
              </a:rPr>
              <a:t>A</a:t>
            </a:r>
            <a:r>
              <a:rPr lang="en-US" altLang="en-US" sz="2400" i="1" baseline="-25000" dirty="0" err="1" smtClean="0">
                <a:latin typeface="+mj-lt"/>
                <a:cs typeface="Arial" panose="020B0604020202020204" pitchFamily="34" charset="0"/>
                <a:sym typeface="Symbol" panose="05050102010706020507" pitchFamily="18" charset="2"/>
              </a:rPr>
              <a:t>qi</a:t>
            </a:r>
            <a:r>
              <a:rPr lang="en-US" altLang="en-US" sz="2000" dirty="0" smtClean="0">
                <a:cs typeface="Arial" panose="020B0604020202020204" pitchFamily="34" charset="0"/>
                <a:sym typeface="Symbol" panose="05050102010706020507" pitchFamily="18" charset="2"/>
              </a:rPr>
              <a:t> and </a:t>
            </a:r>
            <a:r>
              <a:rPr lang="en-US" altLang="en-US" sz="2400" i="1" dirty="0" err="1" smtClean="0">
                <a:latin typeface="+mj-lt"/>
                <a:cs typeface="Arial" panose="020B0604020202020204" pitchFamily="34" charset="0"/>
                <a:sym typeface="Symbol" panose="05050102010706020507" pitchFamily="18" charset="2"/>
              </a:rPr>
              <a:t>b</a:t>
            </a:r>
            <a:r>
              <a:rPr lang="en-US" altLang="en-US" sz="2400" i="1" baseline="-25000" dirty="0" err="1" smtClean="0">
                <a:latin typeface="+mj-lt"/>
                <a:cs typeface="Arial" panose="020B0604020202020204" pitchFamily="34" charset="0"/>
                <a:sym typeface="Symbol" panose="05050102010706020507" pitchFamily="18" charset="2"/>
              </a:rPr>
              <a:t>q</a:t>
            </a:r>
            <a:r>
              <a:rPr lang="en-US" altLang="en-US" sz="2000" dirty="0" smtClean="0">
                <a:cs typeface="Arial" panose="020B0604020202020204" pitchFamily="34" charset="0"/>
                <a:sym typeface="Symbol" panose="05050102010706020507" pitchFamily="18" charset="2"/>
              </a:rPr>
              <a:t> of the basic variables</a:t>
            </a:r>
          </a:p>
          <a:p>
            <a:pPr>
              <a:lnSpc>
                <a:spcPct val="90000"/>
              </a:lnSpc>
              <a:spcBef>
                <a:spcPct val="30000"/>
              </a:spcBef>
            </a:pPr>
            <a:r>
              <a:rPr lang="en-US" altLang="en-US" sz="2400" dirty="0" smtClean="0">
                <a:cs typeface="Arial" panose="020B0604020202020204" pitchFamily="34" charset="0"/>
                <a:sym typeface="Symbol" panose="05050102010706020507" pitchFamily="18" charset="2"/>
              </a:rPr>
              <a:t>Given a leaving (basic variable) </a:t>
            </a:r>
            <a:r>
              <a:rPr lang="en-US" altLang="en-US" sz="2400" i="1" dirty="0" err="1" smtClean="0">
                <a:latin typeface="+mj-lt"/>
              </a:rPr>
              <a:t>x</a:t>
            </a:r>
            <a:r>
              <a:rPr lang="en-US" altLang="en-US" sz="2400" i="1" baseline="-25000" dirty="0" err="1" smtClean="0">
                <a:latin typeface="+mj-lt"/>
              </a:rPr>
              <a:t>k</a:t>
            </a:r>
            <a:r>
              <a:rPr lang="en-US" altLang="en-US" sz="2400" dirty="0" smtClean="0"/>
              <a:t> </a:t>
            </a:r>
            <a:r>
              <a:rPr lang="en-US" altLang="en-US" sz="2400" dirty="0" smtClean="0">
                <a:cs typeface="Arial" panose="020B0604020202020204" pitchFamily="34" charset="0"/>
                <a:sym typeface="Symbol" panose="05050102010706020507" pitchFamily="18" charset="2"/>
              </a:rPr>
              <a:t>and an entering (non-basic) variable </a:t>
            </a:r>
            <a:r>
              <a:rPr lang="en-US" altLang="en-US" sz="2400" i="1" dirty="0" err="1" smtClean="0">
                <a:latin typeface="+mj-lt"/>
              </a:rPr>
              <a:t>x</a:t>
            </a:r>
            <a:r>
              <a:rPr lang="en-US" altLang="en-US" sz="2400" i="1" baseline="-25000" dirty="0" err="1" smtClean="0">
                <a:latin typeface="+mj-lt"/>
              </a:rPr>
              <a:t>j</a:t>
            </a:r>
            <a:r>
              <a:rPr lang="en-US" altLang="en-US" sz="2400" dirty="0" smtClean="0">
                <a:cs typeface="Arial" panose="020B0604020202020204" pitchFamily="34" charset="0"/>
                <a:sym typeface="Symbol" panose="05050102010706020507" pitchFamily="18" charset="2"/>
              </a:rPr>
              <a:t>, changing the status of the two variables mean</a:t>
            </a:r>
            <a:r>
              <a:rPr lang="en-US" altLang="en-US" sz="2000" dirty="0" smtClean="0">
                <a:cs typeface="Arial" panose="020B0604020202020204" pitchFamily="34" charset="0"/>
                <a:sym typeface="Symbol" panose="05050102010706020507" pitchFamily="18" charset="2"/>
              </a:rPr>
              <a:t>s</a:t>
            </a:r>
          </a:p>
          <a:p>
            <a:pPr lvl="1">
              <a:lnSpc>
                <a:spcPct val="90000"/>
              </a:lnSpc>
              <a:spcBef>
                <a:spcPct val="30000"/>
              </a:spcBef>
            </a:pPr>
            <a:r>
              <a:rPr lang="en-US" altLang="en-US" sz="2000" dirty="0">
                <a:cs typeface="Arial" panose="020B0604020202020204" pitchFamily="34" charset="0"/>
                <a:sym typeface="Symbol" panose="05050102010706020507" pitchFamily="18" charset="2"/>
              </a:rPr>
              <a:t>Computing the coefficients of the </a:t>
            </a:r>
            <a:r>
              <a:rPr lang="en-US" altLang="en-US" sz="2000" dirty="0" smtClean="0">
                <a:cs typeface="Arial" panose="020B0604020202020204" pitchFamily="34" charset="0"/>
                <a:sym typeface="Symbol" panose="05050102010706020507" pitchFamily="18" charset="2"/>
              </a:rPr>
              <a:t>remaining non-basic variables </a:t>
            </a:r>
            <a:r>
              <a:rPr lang="en-US" altLang="en-US" sz="2000" dirty="0">
                <a:cs typeface="Arial" panose="020B0604020202020204" pitchFamily="34" charset="0"/>
                <a:sym typeface="Symbol" panose="05050102010706020507" pitchFamily="18" charset="2"/>
              </a:rPr>
              <a:t>in terms of the new set of basic variables</a:t>
            </a:r>
          </a:p>
          <a:p>
            <a:pPr lvl="1">
              <a:lnSpc>
                <a:spcPct val="90000"/>
              </a:lnSpc>
              <a:spcBef>
                <a:spcPct val="30000"/>
              </a:spcBef>
            </a:pPr>
            <a:r>
              <a:rPr lang="en-US" altLang="en-US" sz="2000" dirty="0" smtClean="0">
                <a:cs typeface="Arial" panose="020B0604020202020204" pitchFamily="34" charset="0"/>
                <a:sym typeface="Symbol" panose="05050102010706020507" pitchFamily="18" charset="2"/>
              </a:rPr>
              <a:t>Computing the coefficients of the leaving (new non-basic) variable  in terms of the new set of basic variables</a:t>
            </a:r>
          </a:p>
          <a:p>
            <a:pPr lvl="1">
              <a:lnSpc>
                <a:spcPct val="90000"/>
              </a:lnSpc>
              <a:spcBef>
                <a:spcPct val="30000"/>
              </a:spcBef>
            </a:pPr>
            <a:r>
              <a:rPr lang="en-US" altLang="en-US" sz="2000" dirty="0" smtClean="0">
                <a:cs typeface="Arial" panose="020B0604020202020204" pitchFamily="34" charset="0"/>
                <a:sym typeface="Symbol" panose="05050102010706020507" pitchFamily="18" charset="2"/>
              </a:rPr>
              <a:t>Computing the coefficients of the objective function in a way no longer involving the leaving variable and now including the entering variable</a:t>
            </a:r>
          </a:p>
          <a:p>
            <a:pPr lvl="2">
              <a:lnSpc>
                <a:spcPct val="90000"/>
              </a:lnSpc>
              <a:spcBef>
                <a:spcPct val="30000"/>
              </a:spcBef>
            </a:pPr>
            <a:endParaRPr lang="en-US" altLang="en-US" sz="1600" dirty="0" smtClean="0">
              <a:cs typeface="Arial" panose="020B0604020202020204" pitchFamily="34" charset="0"/>
              <a:sym typeface="Symbol" panose="05050102010706020507" pitchFamily="18" charset="2"/>
            </a:endParaRPr>
          </a:p>
          <a:p>
            <a:pPr>
              <a:lnSpc>
                <a:spcPct val="90000"/>
              </a:lnSpc>
              <a:spcBef>
                <a:spcPct val="30000"/>
              </a:spcBef>
            </a:pPr>
            <a:endParaRPr lang="en-US" altLang="en-US" sz="2400" dirty="0" smtClean="0">
              <a:cs typeface="Arial" panose="020B0604020202020204" pitchFamily="34" charset="0"/>
              <a:sym typeface="Symbol" panose="05050102010706020507" pitchFamily="18" charset="2"/>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977972698"/>
      </p:ext>
    </p:extLst>
  </p:cSld>
  <p:clrMapOvr>
    <a:masterClrMapping/>
  </p:clrMapOvr>
  <p:transition advTm="13778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FF6600"/>
              </a:buClr>
              <a:buSzPct val="80000"/>
              <a:buFont typeface="Wingdings" panose="05000000000000000000" pitchFamily="2" charset="2"/>
              <a:buChar char="l"/>
              <a:defRPr kumimoji="1" sz="3200" b="1">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00FFFF"/>
              </a:buClr>
              <a:buChar char="–"/>
              <a:defRPr kumimoji="1" sz="2800" b="1">
                <a:solidFill>
                  <a:srgbClr val="3DDE2C"/>
                </a:solidFill>
                <a:latin typeface="Arial" panose="020B0604020202020204" pitchFamily="34" charset="0"/>
                <a:ea typeface="MS PGothic" panose="020B0600070205080204" pitchFamily="34" charset="-128"/>
              </a:defRPr>
            </a:lvl2pPr>
            <a:lvl3pPr marL="1143000" indent="-228600">
              <a:spcBef>
                <a:spcPct val="20000"/>
              </a:spcBef>
              <a:buClr>
                <a:srgbClr val="FF00FF"/>
              </a:buClr>
              <a:buChar char="•"/>
              <a:defRPr kumimoji="1" sz="2400" b="1">
                <a:solidFill>
                  <a:srgbClr val="CC99FF"/>
                </a:solidFill>
                <a:latin typeface="Arial" panose="020B0604020202020204" pitchFamily="34" charset="0"/>
                <a:ea typeface="MS PGothic" panose="020B0600070205080204" pitchFamily="34" charset="-128"/>
              </a:defRPr>
            </a:lvl3pPr>
            <a:lvl4pPr marL="1600200" indent="-228600">
              <a:spcBef>
                <a:spcPct val="20000"/>
              </a:spcBef>
              <a:buClr>
                <a:schemeClr val="tx1"/>
              </a:buClr>
              <a:buChar char="–"/>
              <a:defRPr kumimoji="1" sz="2000" b="1">
                <a:solidFill>
                  <a:srgbClr val="FFCC00"/>
                </a:solidFill>
                <a:latin typeface="Arial" panose="020B0604020202020204" pitchFamily="34" charset="0"/>
                <a:ea typeface="MS PGothic" panose="020B0600070205080204" pitchFamily="34" charset="-128"/>
              </a:defRPr>
            </a:lvl4pPr>
            <a:lvl5pPr marL="2057400" indent="-228600">
              <a:spcBef>
                <a:spcPct val="20000"/>
              </a:spcBef>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chemeClr val="accent2"/>
              </a:buClr>
              <a:buChar char="•"/>
              <a:defRPr kumimoji="1" sz="2000" b="1">
                <a:solidFill>
                  <a:schemeClr val="folHlink"/>
                </a:solidFill>
                <a:latin typeface="Arial" panose="020B0604020202020204" pitchFamily="34" charset="0"/>
                <a:ea typeface="MS PGothic" panose="020B0600070205080204" pitchFamily="34" charset="-128"/>
              </a:defRPr>
            </a:lvl9pPr>
          </a:lstStyle>
          <a:p>
            <a:pPr>
              <a:spcBef>
                <a:spcPct val="0"/>
              </a:spcBef>
              <a:buClrTx/>
              <a:buSzTx/>
              <a:buFontTx/>
              <a:buNone/>
            </a:pPr>
            <a:r>
              <a:rPr lang="en-US" altLang="en-US" sz="1800" smtClean="0">
                <a:solidFill>
                  <a:srgbClr val="FDE00D"/>
                </a:solidFill>
                <a:latin typeface="Times New Roman" panose="02020603050405020304" pitchFamily="18" charset="0"/>
              </a:rPr>
              <a:t>UNC Chapel Hill</a:t>
            </a:r>
          </a:p>
        </p:txBody>
      </p:sp>
      <p:sp>
        <p:nvSpPr>
          <p:cNvPr id="36867" name="Rectangle 2"/>
          <p:cNvSpPr>
            <a:spLocks noGrp="1" noChangeArrowheads="1"/>
          </p:cNvSpPr>
          <p:nvPr>
            <p:ph type="title"/>
          </p:nvPr>
        </p:nvSpPr>
        <p:spPr>
          <a:xfrm>
            <a:off x="76200" y="293688"/>
            <a:ext cx="7924800" cy="849312"/>
          </a:xfrm>
        </p:spPr>
        <p:txBody>
          <a:bodyPr/>
          <a:lstStyle/>
          <a:p>
            <a:r>
              <a:rPr lang="en-US" altLang="en-US" dirty="0">
                <a:cs typeface="Arial" panose="020B0604020202020204" pitchFamily="34" charset="0"/>
                <a:sym typeface="Symbol" panose="05050102010706020507" pitchFamily="18" charset="2"/>
              </a:rPr>
              <a:t>Computing the </a:t>
            </a:r>
            <a:r>
              <a:rPr lang="en-US" altLang="en-US" dirty="0" smtClean="0">
                <a:cs typeface="Arial" panose="020B0604020202020204" pitchFamily="34" charset="0"/>
                <a:sym typeface="Symbol" panose="05050102010706020507" pitchFamily="18" charset="2"/>
              </a:rPr>
              <a:t>New Coefficients in Terms of the New Basic Set</a:t>
            </a:r>
            <a:endParaRPr lang="en-US" altLang="en-US" dirty="0" smtClean="0"/>
          </a:p>
        </p:txBody>
      </p:sp>
      <p:sp>
        <p:nvSpPr>
          <p:cNvPr id="36868" name="Rectangle 3"/>
          <p:cNvSpPr>
            <a:spLocks noGrp="1" noChangeArrowheads="1"/>
          </p:cNvSpPr>
          <p:nvPr>
            <p:ph type="body" idx="1"/>
          </p:nvPr>
        </p:nvSpPr>
        <p:spPr>
          <a:xfrm>
            <a:off x="0" y="1447800"/>
            <a:ext cx="9144000" cy="5181600"/>
          </a:xfrm>
        </p:spPr>
        <p:txBody>
          <a:bodyPr/>
          <a:lstStyle/>
          <a:p>
            <a:pPr>
              <a:lnSpc>
                <a:spcPct val="90000"/>
              </a:lnSpc>
              <a:spcBef>
                <a:spcPct val="30000"/>
              </a:spcBef>
            </a:pPr>
            <a:r>
              <a:rPr lang="en-US" altLang="en-US" sz="2400" dirty="0">
                <a:cs typeface="Arial" panose="020B0604020202020204" pitchFamily="34" charset="0"/>
                <a:sym typeface="Symbol" panose="05050102010706020507" pitchFamily="18" charset="2"/>
              </a:rPr>
              <a:t>Coefficients of leaving variable </a:t>
            </a:r>
            <a:r>
              <a:rPr lang="en-US" altLang="en-US" sz="2800" i="1" dirty="0" err="1">
                <a:latin typeface="+mj-lt"/>
                <a:cs typeface="Arial" panose="020B0604020202020204" pitchFamily="34" charset="0"/>
                <a:sym typeface="Symbol" panose="05050102010706020507" pitchFamily="18" charset="2"/>
              </a:rPr>
              <a:t>x</a:t>
            </a:r>
            <a:r>
              <a:rPr lang="en-US" altLang="en-US" sz="2800" i="1" baseline="-25000" dirty="0" err="1">
                <a:latin typeface="+mj-lt"/>
                <a:cs typeface="Arial" panose="020B0604020202020204" pitchFamily="34" charset="0"/>
                <a:sym typeface="Symbol" panose="05050102010706020507" pitchFamily="18" charset="2"/>
              </a:rPr>
              <a:t>k</a:t>
            </a:r>
            <a:r>
              <a:rPr lang="en-US" altLang="en-US" sz="2400" dirty="0">
                <a:cs typeface="Arial" panose="020B0604020202020204" pitchFamily="34" charset="0"/>
                <a:sym typeface="Symbol" panose="05050102010706020507" pitchFamily="18" charset="2"/>
              </a:rPr>
              <a:t>, becoming non-basic</a:t>
            </a:r>
          </a:p>
          <a:p>
            <a:pPr lvl="1">
              <a:lnSpc>
                <a:spcPct val="90000"/>
              </a:lnSpc>
              <a:spcBef>
                <a:spcPct val="30000"/>
              </a:spcBef>
            </a:pPr>
            <a:r>
              <a:rPr lang="en-US" altLang="en-US" sz="2000" dirty="0">
                <a:cs typeface="Arial" panose="020B0604020202020204" pitchFamily="34" charset="0"/>
                <a:sym typeface="Symbol" panose="05050102010706020507" pitchFamily="18" charset="2"/>
              </a:rPr>
              <a:t>We have an equation for the entering variable </a:t>
            </a:r>
            <a:r>
              <a:rPr lang="en-US" altLang="en-US" sz="2400" i="1" dirty="0" err="1" smtClean="0">
                <a:latin typeface="+mj-lt"/>
                <a:cs typeface="Arial" panose="020B0604020202020204" pitchFamily="34" charset="0"/>
                <a:sym typeface="Symbol" panose="05050102010706020507" pitchFamily="18" charset="2"/>
              </a:rPr>
              <a:t>x</a:t>
            </a:r>
            <a:r>
              <a:rPr lang="en-US" altLang="en-US" sz="2400" i="1" baseline="-25000" dirty="0" err="1" smtClean="0">
                <a:latin typeface="+mj-lt"/>
                <a:cs typeface="Arial" panose="020B0604020202020204" pitchFamily="34" charset="0"/>
                <a:sym typeface="Symbol" panose="05050102010706020507" pitchFamily="18" charset="2"/>
              </a:rPr>
              <a:t>k</a:t>
            </a:r>
            <a:r>
              <a:rPr lang="en-US" altLang="en-US" sz="2000" dirty="0" smtClean="0">
                <a:cs typeface="Arial" panose="020B0604020202020204" pitchFamily="34" charset="0"/>
                <a:sym typeface="Symbol" panose="05050102010706020507" pitchFamily="18" charset="2"/>
              </a:rPr>
              <a:t> </a:t>
            </a:r>
            <a:r>
              <a:rPr lang="en-US" altLang="en-US" sz="2000" dirty="0">
                <a:cs typeface="Arial" panose="020B0604020202020204" pitchFamily="34" charset="0"/>
                <a:sym typeface="Symbol" panose="05050102010706020507" pitchFamily="18" charset="2"/>
              </a:rPr>
              <a:t>in terms of the old basic </a:t>
            </a:r>
            <a:r>
              <a:rPr lang="en-US" altLang="en-US" sz="2000" dirty="0" smtClean="0">
                <a:cs typeface="Arial" panose="020B0604020202020204" pitchFamily="34" charset="0"/>
                <a:sym typeface="Symbol" panose="05050102010706020507" pitchFamily="18" charset="2"/>
              </a:rPr>
              <a:t>variables </a:t>
            </a:r>
            <a:r>
              <a:rPr lang="en-US" altLang="en-US" sz="2000" i="1" dirty="0">
                <a:latin typeface="+mj-lt"/>
                <a:cs typeface="Arial" panose="020B0604020202020204" pitchFamily="34" charset="0"/>
                <a:sym typeface="Symbol" panose="05050102010706020507" pitchFamily="18" charset="2"/>
              </a:rPr>
              <a:t>x</a:t>
            </a:r>
            <a:r>
              <a:rPr lang="en-US" altLang="en-US" sz="2000" i="1" baseline="-25000" dirty="0">
                <a:latin typeface="+mj-lt"/>
                <a:cs typeface="Arial" panose="020B0604020202020204" pitchFamily="34" charset="0"/>
                <a:sym typeface="Symbol" panose="05050102010706020507" pitchFamily="18" charset="2"/>
              </a:rPr>
              <a:t>i</a:t>
            </a:r>
            <a:endParaRPr lang="en-US" altLang="en-US" sz="2000" dirty="0">
              <a:latin typeface="+mj-lt"/>
              <a:cs typeface="Arial" panose="020B0604020202020204" pitchFamily="34" charset="0"/>
              <a:sym typeface="Symbol" panose="05050102010706020507" pitchFamily="18" charset="2"/>
            </a:endParaRPr>
          </a:p>
          <a:p>
            <a:pPr lvl="1">
              <a:lnSpc>
                <a:spcPct val="90000"/>
              </a:lnSpc>
              <a:spcBef>
                <a:spcPct val="30000"/>
              </a:spcBef>
            </a:pPr>
            <a:r>
              <a:rPr lang="en-US" altLang="en-US" sz="2000" dirty="0">
                <a:cs typeface="Arial" panose="020B0604020202020204" pitchFamily="34" charset="0"/>
                <a:sym typeface="Symbol" panose="05050102010706020507" pitchFamily="18" charset="2"/>
              </a:rPr>
              <a:t>Solve it for </a:t>
            </a:r>
            <a:r>
              <a:rPr lang="en-US" altLang="en-US" sz="2400" i="1" dirty="0" err="1">
                <a:latin typeface="+mj-lt"/>
                <a:cs typeface="Arial" panose="020B0604020202020204" pitchFamily="34" charset="0"/>
                <a:sym typeface="Symbol" panose="05050102010706020507" pitchFamily="18" charset="2"/>
              </a:rPr>
              <a:t>x</a:t>
            </a:r>
            <a:r>
              <a:rPr lang="en-US" altLang="en-US" sz="2400" i="1" baseline="-25000" dirty="0" err="1">
                <a:latin typeface="+mj-lt"/>
                <a:cs typeface="Arial" panose="020B0604020202020204" pitchFamily="34" charset="0"/>
                <a:sym typeface="Symbol" panose="05050102010706020507" pitchFamily="18" charset="2"/>
              </a:rPr>
              <a:t>k</a:t>
            </a:r>
            <a:r>
              <a:rPr lang="en-US" altLang="en-US" sz="2000" dirty="0" smtClean="0">
                <a:cs typeface="Arial" panose="020B0604020202020204" pitchFamily="34" charset="0"/>
                <a:sym typeface="Symbol" panose="05050102010706020507" pitchFamily="18" charset="2"/>
              </a:rPr>
              <a:t> </a:t>
            </a:r>
            <a:r>
              <a:rPr lang="en-US" altLang="en-US" sz="2000" dirty="0">
                <a:cs typeface="Arial" panose="020B0604020202020204" pitchFamily="34" charset="0"/>
                <a:sym typeface="Symbol" panose="05050102010706020507" pitchFamily="18" charset="2"/>
              </a:rPr>
              <a:t>in terms of the old basic variables</a:t>
            </a:r>
          </a:p>
          <a:p>
            <a:pPr lvl="2">
              <a:lnSpc>
                <a:spcPct val="90000"/>
              </a:lnSpc>
              <a:spcBef>
                <a:spcPct val="30000"/>
              </a:spcBef>
            </a:pPr>
            <a:r>
              <a:rPr lang="en-US" altLang="en-US" sz="1600" dirty="0">
                <a:cs typeface="Arial" panose="020B0604020202020204" pitchFamily="34" charset="0"/>
                <a:sym typeface="Symbol" panose="05050102010706020507" pitchFamily="18" charset="2"/>
              </a:rPr>
              <a:t>This is the result we need</a:t>
            </a:r>
          </a:p>
          <a:p>
            <a:pPr>
              <a:lnSpc>
                <a:spcPct val="90000"/>
              </a:lnSpc>
              <a:spcBef>
                <a:spcPct val="30000"/>
              </a:spcBef>
            </a:pPr>
            <a:r>
              <a:rPr lang="en-US" altLang="en-US" sz="2400" dirty="0" smtClean="0">
                <a:cs typeface="Arial" panose="020B0604020202020204" pitchFamily="34" charset="0"/>
                <a:sym typeface="Symbol" panose="05050102010706020507" pitchFamily="18" charset="2"/>
              </a:rPr>
              <a:t>Coefficients </a:t>
            </a:r>
            <a:r>
              <a:rPr lang="en-US" altLang="en-US" sz="2400" dirty="0">
                <a:cs typeface="Arial" panose="020B0604020202020204" pitchFamily="34" charset="0"/>
                <a:sym typeface="Symbol" panose="05050102010706020507" pitchFamily="18" charset="2"/>
              </a:rPr>
              <a:t>of the remaining non-basic variables </a:t>
            </a:r>
            <a:r>
              <a:rPr lang="en-US" altLang="en-US" sz="2800" i="1" dirty="0" err="1" smtClean="0">
                <a:latin typeface="+mj-lt"/>
                <a:cs typeface="Arial" panose="020B0604020202020204" pitchFamily="34" charset="0"/>
                <a:sym typeface="Symbol" panose="05050102010706020507" pitchFamily="18" charset="2"/>
              </a:rPr>
              <a:t>x</a:t>
            </a:r>
            <a:r>
              <a:rPr lang="en-US" altLang="en-US" sz="2800" i="1" baseline="-25000" dirty="0" err="1" smtClean="0">
                <a:latin typeface="+mj-lt"/>
                <a:cs typeface="Arial" panose="020B0604020202020204" pitchFamily="34" charset="0"/>
                <a:sym typeface="Symbol" panose="05050102010706020507" pitchFamily="18" charset="2"/>
              </a:rPr>
              <a:t>q</a:t>
            </a:r>
            <a:endParaRPr lang="en-US" altLang="en-US" sz="2800" dirty="0" smtClean="0">
              <a:latin typeface="+mj-lt"/>
              <a:cs typeface="Arial" panose="020B0604020202020204" pitchFamily="34" charset="0"/>
              <a:sym typeface="Symbol" panose="05050102010706020507" pitchFamily="18" charset="2"/>
            </a:endParaRPr>
          </a:p>
          <a:p>
            <a:pPr lvl="1">
              <a:lnSpc>
                <a:spcPct val="90000"/>
              </a:lnSpc>
              <a:spcBef>
                <a:spcPct val="30000"/>
              </a:spcBef>
            </a:pPr>
            <a:r>
              <a:rPr lang="en-US" altLang="en-US" sz="2000" dirty="0" smtClean="0">
                <a:cs typeface="Arial" panose="020B0604020202020204" pitchFamily="34" charset="0"/>
                <a:sym typeface="Symbol" panose="05050102010706020507" pitchFamily="18" charset="2"/>
              </a:rPr>
              <a:t>We have </a:t>
            </a:r>
            <a:r>
              <a:rPr lang="en-US" altLang="en-US" sz="2000" dirty="0">
                <a:cs typeface="Arial" panose="020B0604020202020204" pitchFamily="34" charset="0"/>
                <a:sym typeface="Symbol" panose="05050102010706020507" pitchFamily="18" charset="2"/>
              </a:rPr>
              <a:t>an equation </a:t>
            </a:r>
            <a:r>
              <a:rPr lang="en-US" altLang="en-US" sz="2000" dirty="0" smtClean="0">
                <a:cs typeface="Arial" panose="020B0604020202020204" pitchFamily="34" charset="0"/>
                <a:sym typeface="Symbol" panose="05050102010706020507" pitchFamily="18" charset="2"/>
              </a:rPr>
              <a:t>for each remaining </a:t>
            </a:r>
            <a:r>
              <a:rPr lang="en-US" altLang="en-US" sz="2000" i="1" dirty="0" err="1" smtClean="0">
                <a:latin typeface="+mj-lt"/>
                <a:cs typeface="Arial" panose="020B0604020202020204" pitchFamily="34" charset="0"/>
                <a:sym typeface="Symbol" panose="05050102010706020507" pitchFamily="18" charset="2"/>
              </a:rPr>
              <a:t>x</a:t>
            </a:r>
            <a:r>
              <a:rPr lang="en-US" altLang="en-US" sz="2000" i="1" baseline="-25000" dirty="0" err="1" smtClean="0">
                <a:latin typeface="+mj-lt"/>
                <a:cs typeface="Arial" panose="020B0604020202020204" pitchFamily="34" charset="0"/>
                <a:sym typeface="Symbol" panose="05050102010706020507" pitchFamily="18" charset="2"/>
              </a:rPr>
              <a:t>q</a:t>
            </a:r>
            <a:r>
              <a:rPr lang="en-US" altLang="en-US" sz="2000" dirty="0" smtClean="0">
                <a:cs typeface="Arial" panose="020B0604020202020204" pitchFamily="34" charset="0"/>
                <a:sym typeface="Symbol" panose="05050102010706020507" pitchFamily="18" charset="2"/>
              </a:rPr>
              <a:t> </a:t>
            </a:r>
            <a:r>
              <a:rPr lang="en-US" altLang="en-US" sz="2000" dirty="0">
                <a:cs typeface="Arial" panose="020B0604020202020204" pitchFamily="34" charset="0"/>
                <a:sym typeface="Symbol" panose="05050102010706020507" pitchFamily="18" charset="2"/>
              </a:rPr>
              <a:t>in terms of </a:t>
            </a:r>
            <a:r>
              <a:rPr lang="en-US" altLang="en-US" sz="2000" dirty="0" smtClean="0">
                <a:cs typeface="Arial" panose="020B0604020202020204" pitchFamily="34" charset="0"/>
                <a:sym typeface="Symbol" panose="05050102010706020507" pitchFamily="18" charset="2"/>
              </a:rPr>
              <a:t>the old basic variables </a:t>
            </a:r>
            <a:r>
              <a:rPr lang="en-US" altLang="en-US" sz="2400" i="1" dirty="0" smtClean="0">
                <a:latin typeface="+mj-lt"/>
                <a:cs typeface="Arial" panose="020B0604020202020204" pitchFamily="34" charset="0"/>
                <a:sym typeface="Symbol" panose="05050102010706020507" pitchFamily="18" charset="2"/>
              </a:rPr>
              <a:t>x</a:t>
            </a:r>
            <a:r>
              <a:rPr lang="en-US" altLang="en-US" sz="2400" i="1" baseline="-25000" dirty="0" smtClean="0">
                <a:latin typeface="+mj-lt"/>
                <a:cs typeface="Arial" panose="020B0604020202020204" pitchFamily="34" charset="0"/>
                <a:sym typeface="Symbol" panose="05050102010706020507" pitchFamily="18" charset="2"/>
              </a:rPr>
              <a:t>i</a:t>
            </a:r>
            <a:r>
              <a:rPr lang="en-US" altLang="en-US" sz="2400" dirty="0" smtClean="0">
                <a:latin typeface="+mj-lt"/>
                <a:cs typeface="Arial" panose="020B0604020202020204" pitchFamily="34" charset="0"/>
                <a:sym typeface="Symbol" panose="05050102010706020507" pitchFamily="18" charset="2"/>
              </a:rPr>
              <a:t> </a:t>
            </a:r>
            <a:endParaRPr lang="en-US" altLang="en-US" sz="1800" dirty="0" smtClean="0">
              <a:latin typeface="+mj-lt"/>
              <a:cs typeface="Arial" panose="020B0604020202020204" pitchFamily="34" charset="0"/>
              <a:sym typeface="Symbol" panose="05050102010706020507" pitchFamily="18" charset="2"/>
            </a:endParaRPr>
          </a:p>
          <a:p>
            <a:pPr lvl="2">
              <a:lnSpc>
                <a:spcPct val="90000"/>
              </a:lnSpc>
              <a:spcBef>
                <a:spcPct val="30000"/>
              </a:spcBef>
            </a:pPr>
            <a:r>
              <a:rPr lang="en-US" altLang="en-US" sz="1600" dirty="0">
                <a:cs typeface="Arial" panose="020B0604020202020204" pitchFamily="34" charset="0"/>
                <a:sym typeface="Symbol" panose="05050102010706020507" pitchFamily="18" charset="2"/>
              </a:rPr>
              <a:t>S</a:t>
            </a:r>
            <a:r>
              <a:rPr lang="en-US" altLang="en-US" sz="1600" dirty="0" smtClean="0">
                <a:cs typeface="Arial" panose="020B0604020202020204" pitchFamily="34" charset="0"/>
                <a:sym typeface="Symbol" panose="05050102010706020507" pitchFamily="18" charset="2"/>
              </a:rPr>
              <a:t>ubstitute the solution for </a:t>
            </a:r>
            <a:r>
              <a:rPr lang="en-US" altLang="en-US" sz="2000" i="1" dirty="0" err="1" smtClean="0">
                <a:latin typeface="+mj-lt"/>
                <a:cs typeface="Arial" panose="020B0604020202020204" pitchFamily="34" charset="0"/>
                <a:sym typeface="Symbol" panose="05050102010706020507" pitchFamily="18" charset="2"/>
              </a:rPr>
              <a:t>x</a:t>
            </a:r>
            <a:r>
              <a:rPr lang="en-US" altLang="en-US" sz="2000" i="1" baseline="-25000" dirty="0" err="1" smtClean="0">
                <a:latin typeface="+mj-lt"/>
                <a:cs typeface="Arial" panose="020B0604020202020204" pitchFamily="34" charset="0"/>
                <a:sym typeface="Symbol" panose="05050102010706020507" pitchFamily="18" charset="2"/>
              </a:rPr>
              <a:t>k</a:t>
            </a:r>
            <a:r>
              <a:rPr lang="en-US" altLang="en-US" sz="1600" dirty="0" smtClean="0">
                <a:cs typeface="Arial" panose="020B0604020202020204" pitchFamily="34" charset="0"/>
                <a:sym typeface="Symbol" panose="05050102010706020507" pitchFamily="18" charset="2"/>
              </a:rPr>
              <a:t> </a:t>
            </a:r>
            <a:r>
              <a:rPr lang="en-US" altLang="en-US" sz="1600" dirty="0">
                <a:cs typeface="Arial" panose="020B0604020202020204" pitchFamily="34" charset="0"/>
                <a:sym typeface="Symbol" panose="05050102010706020507" pitchFamily="18" charset="2"/>
              </a:rPr>
              <a:t>in terms of the old basic variables </a:t>
            </a:r>
            <a:r>
              <a:rPr lang="en-US" altLang="en-US" sz="1600" dirty="0" smtClean="0">
                <a:cs typeface="Arial" panose="020B0604020202020204" pitchFamily="34" charset="0"/>
                <a:sym typeface="Symbol" panose="05050102010706020507" pitchFamily="18" charset="2"/>
              </a:rPr>
              <a:t>(see above item) into </a:t>
            </a:r>
            <a:r>
              <a:rPr lang="en-US" altLang="en-US" sz="1600" dirty="0">
                <a:cs typeface="Arial" panose="020B0604020202020204" pitchFamily="34" charset="0"/>
                <a:sym typeface="Symbol" panose="05050102010706020507" pitchFamily="18" charset="2"/>
              </a:rPr>
              <a:t>the </a:t>
            </a:r>
            <a:r>
              <a:rPr lang="en-US" altLang="en-US" sz="1800" i="1" dirty="0" err="1" smtClean="0">
                <a:latin typeface="+mj-lt"/>
                <a:cs typeface="Arial" panose="020B0604020202020204" pitchFamily="34" charset="0"/>
                <a:sym typeface="Symbol" panose="05050102010706020507" pitchFamily="18" charset="2"/>
              </a:rPr>
              <a:t>x</a:t>
            </a:r>
            <a:r>
              <a:rPr lang="en-US" altLang="en-US" sz="1800" i="1" baseline="-25000" dirty="0" err="1" smtClean="0">
                <a:latin typeface="+mj-lt"/>
                <a:cs typeface="Arial" panose="020B0604020202020204" pitchFamily="34" charset="0"/>
                <a:sym typeface="Symbol" panose="05050102010706020507" pitchFamily="18" charset="2"/>
              </a:rPr>
              <a:t>q</a:t>
            </a:r>
            <a:r>
              <a:rPr lang="en-US" altLang="en-US" sz="1600" dirty="0" smtClean="0">
                <a:cs typeface="Arial" panose="020B0604020202020204" pitchFamily="34" charset="0"/>
                <a:sym typeface="Symbol" panose="05050102010706020507" pitchFamily="18" charset="2"/>
              </a:rPr>
              <a:t> equations, and collect terms to obtain coefficients </a:t>
            </a:r>
            <a:r>
              <a:rPr lang="en-US" altLang="en-US" sz="1600" dirty="0">
                <a:cs typeface="Arial" panose="020B0604020202020204" pitchFamily="34" charset="0"/>
                <a:sym typeface="Symbol" panose="05050102010706020507" pitchFamily="18" charset="2"/>
              </a:rPr>
              <a:t>of each </a:t>
            </a:r>
            <a:r>
              <a:rPr lang="en-US" altLang="en-US" sz="1800" i="1" dirty="0" smtClean="0">
                <a:latin typeface="+mj-lt"/>
                <a:cs typeface="Arial" panose="020B0604020202020204" pitchFamily="34" charset="0"/>
                <a:sym typeface="Symbol" panose="05050102010706020507" pitchFamily="18" charset="2"/>
              </a:rPr>
              <a:t>x</a:t>
            </a:r>
            <a:r>
              <a:rPr lang="en-US" altLang="en-US" sz="1800" i="1" baseline="-25000" dirty="0" smtClean="0">
                <a:latin typeface="+mj-lt"/>
                <a:cs typeface="Arial" panose="020B0604020202020204" pitchFamily="34" charset="0"/>
                <a:sym typeface="Symbol" panose="05050102010706020507" pitchFamily="18" charset="2"/>
              </a:rPr>
              <a:t>i</a:t>
            </a:r>
            <a:r>
              <a:rPr lang="en-US" altLang="en-US" sz="1600" dirty="0" smtClean="0">
                <a:cs typeface="Arial" panose="020B0604020202020204" pitchFamily="34" charset="0"/>
                <a:sym typeface="Symbol" panose="05050102010706020507" pitchFamily="18" charset="2"/>
              </a:rPr>
              <a:t> in </a:t>
            </a:r>
            <a:r>
              <a:rPr lang="en-US" altLang="en-US" sz="1600" dirty="0">
                <a:cs typeface="Arial" panose="020B0604020202020204" pitchFamily="34" charset="0"/>
                <a:sym typeface="Symbol" panose="05050102010706020507" pitchFamily="18" charset="2"/>
              </a:rPr>
              <a:t>the </a:t>
            </a:r>
            <a:r>
              <a:rPr lang="en-US" altLang="en-US" sz="1600" dirty="0" smtClean="0">
                <a:cs typeface="Arial" panose="020B0604020202020204" pitchFamily="34" charset="0"/>
                <a:sym typeface="Symbol" panose="05050102010706020507" pitchFamily="18" charset="2"/>
              </a:rPr>
              <a:t>new basic set</a:t>
            </a:r>
          </a:p>
          <a:p>
            <a:pPr>
              <a:lnSpc>
                <a:spcPct val="90000"/>
              </a:lnSpc>
              <a:spcBef>
                <a:spcPct val="30000"/>
              </a:spcBef>
            </a:pPr>
            <a:r>
              <a:rPr lang="en-US" altLang="en-US" sz="2400" dirty="0" smtClean="0">
                <a:cs typeface="Arial" panose="020B0604020202020204" pitchFamily="34" charset="0"/>
                <a:sym typeface="Symbol" panose="05050102010706020507" pitchFamily="18" charset="2"/>
              </a:rPr>
              <a:t>Coefficients of the objective function</a:t>
            </a:r>
          </a:p>
          <a:p>
            <a:pPr lvl="2">
              <a:lnSpc>
                <a:spcPct val="90000"/>
              </a:lnSpc>
              <a:spcBef>
                <a:spcPct val="30000"/>
              </a:spcBef>
            </a:pPr>
            <a:r>
              <a:rPr lang="en-US" altLang="en-US" sz="1600" dirty="0">
                <a:cs typeface="Arial" panose="020B0604020202020204" pitchFamily="34" charset="0"/>
                <a:sym typeface="Symbol" panose="05050102010706020507" pitchFamily="18" charset="2"/>
              </a:rPr>
              <a:t>Substitute the </a:t>
            </a:r>
            <a:r>
              <a:rPr lang="en-US" altLang="en-US" sz="1600" dirty="0" smtClean="0">
                <a:cs typeface="Arial" panose="020B0604020202020204" pitchFamily="34" charset="0"/>
                <a:sym typeface="Symbol" panose="05050102010706020507" pitchFamily="18" charset="2"/>
              </a:rPr>
              <a:t> solution for </a:t>
            </a:r>
            <a:r>
              <a:rPr lang="en-US" altLang="en-US" sz="1800" i="1" dirty="0" err="1" smtClean="0">
                <a:latin typeface="+mj-lt"/>
                <a:cs typeface="Arial" panose="020B0604020202020204" pitchFamily="34" charset="0"/>
                <a:sym typeface="Symbol" panose="05050102010706020507" pitchFamily="18" charset="2"/>
              </a:rPr>
              <a:t>x</a:t>
            </a:r>
            <a:r>
              <a:rPr lang="en-US" altLang="en-US" sz="1800" i="1" baseline="-25000" dirty="0" err="1" smtClean="0">
                <a:latin typeface="+mj-lt"/>
                <a:cs typeface="Arial" panose="020B0604020202020204" pitchFamily="34" charset="0"/>
                <a:sym typeface="Symbol" panose="05050102010706020507" pitchFamily="18" charset="2"/>
              </a:rPr>
              <a:t>k</a:t>
            </a:r>
            <a:r>
              <a:rPr lang="en-US" altLang="en-US" sz="1600" dirty="0" smtClean="0">
                <a:cs typeface="Arial" panose="020B0604020202020204" pitchFamily="34" charset="0"/>
                <a:sym typeface="Symbol" panose="05050102010706020507" pitchFamily="18" charset="2"/>
              </a:rPr>
              <a:t> in terms of the old basic </a:t>
            </a:r>
            <a:r>
              <a:rPr lang="en-US" altLang="en-US" sz="1600" dirty="0">
                <a:cs typeface="Arial" panose="020B0604020202020204" pitchFamily="34" charset="0"/>
                <a:sym typeface="Symbol" panose="05050102010706020507" pitchFamily="18" charset="2"/>
              </a:rPr>
              <a:t>variables </a:t>
            </a:r>
            <a:r>
              <a:rPr lang="en-US" altLang="en-US" sz="1600" dirty="0" smtClean="0">
                <a:cs typeface="Arial" panose="020B0604020202020204" pitchFamily="34" charset="0"/>
                <a:sym typeface="Symbol" panose="05050102010706020507" pitchFamily="18" charset="2"/>
              </a:rPr>
              <a:t>into </a:t>
            </a:r>
            <a:r>
              <a:rPr lang="en-US" altLang="en-US" sz="1600" dirty="0">
                <a:cs typeface="Arial" panose="020B0604020202020204" pitchFamily="34" charset="0"/>
                <a:sym typeface="Symbol" panose="05050102010706020507" pitchFamily="18" charset="2"/>
              </a:rPr>
              <a:t>the </a:t>
            </a:r>
            <a:r>
              <a:rPr lang="en-US" altLang="en-US" sz="1600" dirty="0" smtClean="0">
                <a:cs typeface="Arial" panose="020B0604020202020204" pitchFamily="34" charset="0"/>
                <a:sym typeface="Symbol" panose="05050102010706020507" pitchFamily="18" charset="2"/>
              </a:rPr>
              <a:t>objective function</a:t>
            </a:r>
            <a:r>
              <a:rPr lang="en-US" altLang="en-US" sz="1200" dirty="0" smtClean="0">
                <a:cs typeface="Arial" panose="020B0604020202020204" pitchFamily="34" charset="0"/>
                <a:sym typeface="Symbol" panose="05050102010706020507" pitchFamily="18" charset="2"/>
              </a:rPr>
              <a:t>, </a:t>
            </a:r>
            <a:r>
              <a:rPr lang="en-US" altLang="en-US" sz="1600" dirty="0" smtClean="0">
                <a:cs typeface="Arial" panose="020B0604020202020204" pitchFamily="34" charset="0"/>
                <a:sym typeface="Symbol" panose="05050102010706020507" pitchFamily="18" charset="2"/>
              </a:rPr>
              <a:t>and </a:t>
            </a:r>
            <a:r>
              <a:rPr lang="en-US" altLang="en-US" sz="1600" dirty="0">
                <a:cs typeface="Arial" panose="020B0604020202020204" pitchFamily="34" charset="0"/>
                <a:sym typeface="Symbol" panose="05050102010706020507" pitchFamily="18" charset="2"/>
              </a:rPr>
              <a:t>collect terms to obtain coefficients of </a:t>
            </a:r>
            <a:r>
              <a:rPr lang="en-US" altLang="en-US" sz="1600" dirty="0" smtClean="0">
                <a:cs typeface="Arial" panose="020B0604020202020204" pitchFamily="34" charset="0"/>
                <a:sym typeface="Symbol" panose="05050102010706020507" pitchFamily="18" charset="2"/>
              </a:rPr>
              <a:t>the objective function</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695066458"/>
      </p:ext>
    </p:extLst>
  </p:cSld>
  <p:clrMapOvr>
    <a:masterClrMapping/>
  </p:clrMapOvr>
  <p:transition advTm="19954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2|1"/>
</p:tagLst>
</file>

<file path=ppt/tags/tag2.xml><?xml version="1.0" encoding="utf-8"?>
<p:tagLst xmlns:a="http://schemas.openxmlformats.org/drawingml/2006/main" xmlns:r="http://schemas.openxmlformats.org/officeDocument/2006/relationships" xmlns:p="http://schemas.openxmlformats.org/presentationml/2006/main">
  <p:tag name="TIMING" val="|1.5|1|0.9"/>
</p:tagLst>
</file>

<file path=ppt/tags/tag3.xml><?xml version="1.0" encoding="utf-8"?>
<p:tagLst xmlns:a="http://schemas.openxmlformats.org/drawingml/2006/main" xmlns:r="http://schemas.openxmlformats.org/officeDocument/2006/relationships" xmlns:p="http://schemas.openxmlformats.org/presentationml/2006/main">
  <p:tag name="TIMING" val="|2.7|0.9"/>
</p:tagLst>
</file>

<file path=ppt/theme/theme1.xml><?xml version="1.0" encoding="utf-8"?>
<a:theme xmlns:a="http://schemas.openxmlformats.org/drawingml/2006/main" name="Default Design">
  <a:themeElements>
    <a:clrScheme name="">
      <a:dk1>
        <a:srgbClr val="000000"/>
      </a:dk1>
      <a:lt1>
        <a:srgbClr val="FFFFFF"/>
      </a:lt1>
      <a:dk2>
        <a:srgbClr val="0066CC"/>
      </a:dk2>
      <a:lt2>
        <a:srgbClr val="CBCBCB"/>
      </a:lt2>
      <a:accent1>
        <a:srgbClr val="FFFFFF"/>
      </a:accent1>
      <a:accent2>
        <a:srgbClr val="FFFF00"/>
      </a:accent2>
      <a:accent3>
        <a:srgbClr val="AAB8E2"/>
      </a:accent3>
      <a:accent4>
        <a:srgbClr val="DADADA"/>
      </a:accent4>
      <a:accent5>
        <a:srgbClr val="FFFFFF"/>
      </a:accent5>
      <a:accent6>
        <a:srgbClr val="E7E700"/>
      </a:accent6>
      <a:hlink>
        <a:srgbClr val="FF3300"/>
      </a:hlink>
      <a:folHlink>
        <a:srgbClr val="FF7C80"/>
      </a:folHlink>
    </a:clrScheme>
    <a:fontScheme name="Default Design">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8575" cap="sq" cmpd="sng" algn="ctr">
          <a:solidFill>
            <a:schemeClr val="tx1"/>
          </a:solidFill>
          <a:prstDash val="solid"/>
          <a:round/>
          <a:headEnd type="none" w="med" len="med"/>
          <a:tailEnd type="triangl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1" lang="en-US" sz="2400" b="0" i="0" u="none" strike="noStrike" cap="none" normalizeH="0" baseline="0" smtClean="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28575" cap="sq" cmpd="sng" algn="ctr">
          <a:solidFill>
            <a:schemeClr val="tx1"/>
          </a:solidFill>
          <a:prstDash val="solid"/>
          <a:round/>
          <a:headEnd type="none" w="med" len="med"/>
          <a:tailEnd type="triangl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1" lang="en-US" sz="2400" b="0" i="0" u="none" strike="noStrike" cap="none" normalizeH="0" baseline="0" smtClean="0">
            <a:ln>
              <a:noFill/>
            </a:ln>
            <a:solidFill>
              <a:schemeClr val="tx1"/>
            </a:solidFill>
            <a:effectLst/>
            <a:latin typeface="Times New Roman" charset="0"/>
          </a:defRPr>
        </a:defPPr>
      </a:lstStyle>
    </a:lnDef>
  </a:objectDefaults>
  <a:extraClrSchemeLst>
    <a:extraClrScheme>
      <a:clrScheme name="Default Design 1">
        <a:dk1>
          <a:srgbClr val="000000"/>
        </a:dk1>
        <a:lt1>
          <a:srgbClr val="FFFFFF"/>
        </a:lt1>
        <a:dk2>
          <a:srgbClr val="0066CC"/>
        </a:dk2>
        <a:lt2>
          <a:srgbClr val="CBCBCB"/>
        </a:lt2>
        <a:accent1>
          <a:srgbClr val="00CCFF"/>
        </a:accent1>
        <a:accent2>
          <a:srgbClr val="00FFCC"/>
        </a:accent2>
        <a:accent3>
          <a:srgbClr val="AAB8E2"/>
        </a:accent3>
        <a:accent4>
          <a:srgbClr val="DADADA"/>
        </a:accent4>
        <a:accent5>
          <a:srgbClr val="AAE2FF"/>
        </a:accent5>
        <a:accent6>
          <a:srgbClr val="00E7B9"/>
        </a:accent6>
        <a:hlink>
          <a:srgbClr val="FF3300"/>
        </a:hlink>
        <a:folHlink>
          <a:srgbClr val="FF7C80"/>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68686"/>
        </a:lt2>
        <a:accent1>
          <a:srgbClr val="3366FF"/>
        </a:accent1>
        <a:accent2>
          <a:srgbClr val="009900"/>
        </a:accent2>
        <a:accent3>
          <a:srgbClr val="FFFFFF"/>
        </a:accent3>
        <a:accent4>
          <a:srgbClr val="000000"/>
        </a:accent4>
        <a:accent5>
          <a:srgbClr val="ADB8FF"/>
        </a:accent5>
        <a:accent6>
          <a:srgbClr val="008A00"/>
        </a:accent6>
        <a:hlink>
          <a:srgbClr val="FF0033"/>
        </a:hlink>
        <a:folHlink>
          <a:srgbClr val="CCCCCC"/>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68686"/>
        </a:lt2>
        <a:accent1>
          <a:srgbClr val="EAEAEA"/>
        </a:accent1>
        <a:accent2>
          <a:srgbClr val="5F5F5F"/>
        </a:accent2>
        <a:accent3>
          <a:srgbClr val="FFFFFF"/>
        </a:accent3>
        <a:accent4>
          <a:srgbClr val="000000"/>
        </a:accent4>
        <a:accent5>
          <a:srgbClr val="F3F3F3"/>
        </a:accent5>
        <a:accent6>
          <a:srgbClr val="555555"/>
        </a:accent6>
        <a:hlink>
          <a:srgbClr val="969696"/>
        </a:hlink>
        <a:folHlink>
          <a:srgbClr val="CBCBCB"/>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14189</TotalTime>
  <Words>1818</Words>
  <Application>Microsoft Office PowerPoint</Application>
  <PresentationFormat>On-screen Show (4:3)</PresentationFormat>
  <Paragraphs>210</Paragraphs>
  <Slides>23</Slides>
  <Notes>23</Notes>
  <HiddenSlides>0</HiddenSlides>
  <MMClips>23</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32" baseType="lpstr">
      <vt:lpstr>ＭＳ Ｐゴシック</vt:lpstr>
      <vt:lpstr>ＭＳ Ｐゴシック</vt:lpstr>
      <vt:lpstr>Arial</vt:lpstr>
      <vt:lpstr>Symbol</vt:lpstr>
      <vt:lpstr>Times New Roman</vt:lpstr>
      <vt:lpstr>Verdana</vt:lpstr>
      <vt:lpstr>Wingdings</vt:lpstr>
      <vt:lpstr>Default Design</vt:lpstr>
      <vt:lpstr>Image</vt:lpstr>
      <vt:lpstr>Simplex Algorithm for Linear Programming: The Implementation</vt:lpstr>
      <vt:lpstr>Moving Along an Edge:  Varying Two Slack Variables </vt:lpstr>
      <vt:lpstr>Moving Along the Next Edge:  Varying Two New Slack Variables </vt:lpstr>
      <vt:lpstr>All Variables Can Be Considered Slack Variables</vt:lpstr>
      <vt:lpstr>The Constraints Maintained When Moving Along an Edge</vt:lpstr>
      <vt:lpstr>All Variables Are Slack Variables</vt:lpstr>
      <vt:lpstr>The Processes of the  Simplex Algorithm</vt:lpstr>
      <vt:lpstr>The Processes of Pivoting</vt:lpstr>
      <vt:lpstr>Computing the New Coefficients in Terms of the New Basic Set</vt:lpstr>
      <vt:lpstr>Pivoting</vt:lpstr>
      <vt:lpstr>Optimizing the n+m Variables</vt:lpstr>
      <vt:lpstr>Finding the Leaving Variable in a Single Optimization Move</vt:lpstr>
      <vt:lpstr>Successive Moves in  Optimization</vt:lpstr>
      <vt:lpstr>Aspects of  the Simplex Algorithm</vt:lpstr>
      <vt:lpstr>Choosing Entering and Leaving Variables and Check for Termination</vt:lpstr>
      <vt:lpstr>The Simplex Algorithm</vt:lpstr>
      <vt:lpstr>Initalizing the Simplex Algorithm</vt:lpstr>
      <vt:lpstr>Initializing Simplex</vt:lpstr>
      <vt:lpstr>Proof of Achievement of Optimality (of Objective Function, not in time)</vt:lpstr>
      <vt:lpstr>Time Analysis of  Simplex Algorithm</vt:lpstr>
      <vt:lpstr>Alternatives to the  Simplex Algorithm</vt:lpstr>
      <vt:lpstr>Worksheet on the  Simplex Algorithm</vt:lpstr>
      <vt:lpstr>Exercises</vt:lpstr>
    </vt:vector>
  </TitlesOfParts>
  <Company>University of North Carolina at Chapel Hill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Polyhedral Morphing</dc:title>
  <dc:creator>glab</dc:creator>
  <cp:lastModifiedBy>Stephen M. Pizer</cp:lastModifiedBy>
  <cp:revision>439</cp:revision>
  <cp:lastPrinted>2012-04-03T05:26:47Z</cp:lastPrinted>
  <dcterms:created xsi:type="dcterms:W3CDTF">1998-03-12T18:53:32Z</dcterms:created>
  <dcterms:modified xsi:type="dcterms:W3CDTF">2017-11-18T23:37:35Z</dcterms:modified>
</cp:coreProperties>
</file>

<file path=docProps/thumbnail.jpeg>
</file>